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88" r:id="rId3"/>
    <p:sldId id="259" r:id="rId4"/>
    <p:sldId id="260" r:id="rId5"/>
    <p:sldId id="301" r:id="rId6"/>
    <p:sldId id="261" r:id="rId7"/>
    <p:sldId id="257" r:id="rId8"/>
    <p:sldId id="302" r:id="rId9"/>
    <p:sldId id="303" r:id="rId10"/>
    <p:sldId id="262" r:id="rId11"/>
    <p:sldId id="304" r:id="rId12"/>
    <p:sldId id="305" r:id="rId13"/>
    <p:sldId id="295" r:id="rId14"/>
    <p:sldId id="306" r:id="rId15"/>
    <p:sldId id="298" r:id="rId16"/>
    <p:sldId id="314" r:id="rId17"/>
    <p:sldId id="313" r:id="rId18"/>
    <p:sldId id="316" r:id="rId19"/>
    <p:sldId id="317" r:id="rId20"/>
    <p:sldId id="318" r:id="rId21"/>
    <p:sldId id="297" r:id="rId22"/>
    <p:sldId id="319" r:id="rId23"/>
    <p:sldId id="268" r:id="rId24"/>
    <p:sldId id="321" r:id="rId25"/>
    <p:sldId id="311" r:id="rId26"/>
    <p:sldId id="320" r:id="rId27"/>
    <p:sldId id="323" r:id="rId28"/>
    <p:sldId id="325" r:id="rId29"/>
    <p:sldId id="326" r:id="rId30"/>
    <p:sldId id="296" r:id="rId31"/>
    <p:sldId id="315" r:id="rId32"/>
    <p:sldId id="328" r:id="rId33"/>
    <p:sldId id="322" r:id="rId34"/>
    <p:sldId id="299" r:id="rId35"/>
    <p:sldId id="308" r:id="rId36"/>
    <p:sldId id="309" r:id="rId37"/>
    <p:sldId id="310" r:id="rId38"/>
    <p:sldId id="278" r:id="rId39"/>
    <p:sldId id="300" r:id="rId4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Raleway" pitchFamily="2" charset="77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7407"/>
    <a:srgbClr val="CF7300"/>
    <a:srgbClr val="E5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5"/>
    <p:restoredTop sz="94640"/>
  </p:normalViewPr>
  <p:slideViewPr>
    <p:cSldViewPr snapToGrid="0" snapToObjects="1">
      <p:cViewPr>
        <p:scale>
          <a:sx n="160" d="100"/>
          <a:sy n="160" d="100"/>
        </p:scale>
        <p:origin x="5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A32D4-76E3-5443-9AF4-0D02727EA83D}">
      <dsp:nvSpPr>
        <dsp:cNvPr id="0" name=""/>
        <dsp:cNvSpPr/>
      </dsp:nvSpPr>
      <dsp:spPr>
        <a:xfrm>
          <a:off x="1216026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Cycle</a:t>
          </a:r>
        </a:p>
      </dsp:txBody>
      <dsp:txXfrm>
        <a:off x="1216026" y="365973"/>
        <a:ext cx="692447" cy="692447"/>
      </dsp:txXfrm>
    </dsp:sp>
    <dsp:sp modelId="{0C52D015-BE39-7044-AFD0-571C4FD2D4BB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7854858"/>
            <a:gd name="adj4" fmla="val 22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60488-8838-E644-9367-463906944648}">
      <dsp:nvSpPr>
        <dsp:cNvPr id="0" name=""/>
        <dsp:cNvSpPr/>
      </dsp:nvSpPr>
      <dsp:spPr>
        <a:xfrm>
          <a:off x="83285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TFs</a:t>
          </a:r>
        </a:p>
      </dsp:txBody>
      <dsp:txXfrm>
        <a:off x="83285" y="365973"/>
        <a:ext cx="692447" cy="692447"/>
      </dsp:txXfrm>
    </dsp:sp>
    <dsp:sp modelId="{D82A475A-0C4B-5342-ACDE-E0660F944BA4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18654858"/>
            <a:gd name="adj4" fmla="val 130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18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172838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482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Principal components = first </a:t>
            </a:r>
            <a:r>
              <a:rPr lang="en-US" dirty="0" err="1"/>
              <a:t>n_c</a:t>
            </a:r>
            <a:r>
              <a:rPr lang="en-US" dirty="0"/>
              <a:t> rows of V^T.</a:t>
            </a:r>
          </a:p>
        </p:txBody>
      </p:sp>
    </p:spTree>
    <p:extLst>
      <p:ext uri="{BB962C8B-B14F-4D97-AF65-F5344CB8AC3E}">
        <p14:creationId xmlns:p14="http://schemas.microsoft.com/office/powerpoint/2010/main" val="3056801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for symmetric </a:t>
            </a:r>
            <a:r>
              <a:rPr lang="en-US" dirty="0" err="1"/>
              <a:t>Kaczmarz</a:t>
            </a:r>
            <a:r>
              <a:rPr lang="en-US" dirty="0"/>
              <a:t> I am getting asymmetry in the values of R[0] just like for non-symmetric </a:t>
            </a:r>
            <a:r>
              <a:rPr lang="en-US" dirty="0" err="1"/>
              <a:t>Kaczmarz</a:t>
            </a:r>
            <a:r>
              <a:rPr lang="en-US" dirty="0"/>
              <a:t>. James mentioned they got symmetric for symmetric </a:t>
            </a:r>
            <a:r>
              <a:rPr lang="en-US" dirty="0" err="1"/>
              <a:t>Kaczmarz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4912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343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37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:r>
                  <a:rPr lang="en-US" sz="1100" b="0" i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𝛼 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82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13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129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72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free to switch between different Q’s during setup.</a:t>
            </a:r>
          </a:p>
        </p:txBody>
      </p:sp>
    </p:spTree>
    <p:extLst>
      <p:ext uri="{BB962C8B-B14F-4D97-AF65-F5344CB8AC3E}">
        <p14:creationId xmlns:p14="http://schemas.microsoft.com/office/powerpoint/2010/main" val="2495451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43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2558565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want to develop AMG to new specific problems, but in the process formulate generally useful principles that can apply to many new types of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71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 was inspired by work on challenges in neural networks, which include the last 3 items in this list. (and more)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4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12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11" Type="http://schemas.openxmlformats.org/officeDocument/2006/relationships/image" Target="../media/image50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4.png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4.png"/><Relationship Id="rId21" Type="http://schemas.openxmlformats.org/officeDocument/2006/relationships/image" Target="../media/image76.png"/><Relationship Id="rId7" Type="http://schemas.openxmlformats.org/officeDocument/2006/relationships/image" Target="../media/image340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6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9" Type="http://schemas.openxmlformats.org/officeDocument/2006/relationships/image" Target="../media/image360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3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34.png"/><Relationship Id="rId2" Type="http://schemas.openxmlformats.org/officeDocument/2006/relationships/image" Target="../media/image2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6.png"/><Relationship Id="rId4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40.png"/><Relationship Id="rId12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60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1995" y="1175749"/>
            <a:ext cx="8451067" cy="1904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3300" dirty="0">
                <a:latin typeface="Open Sans"/>
                <a:ea typeface="Open Sans"/>
                <a:cs typeface="Open Sans"/>
              </a:rPr>
              <a:t>AMG+: Extended Multilevel Principles </a:t>
            </a:r>
            <a:br>
              <a:rPr lang="en-US" altLang="en-US" sz="3300" dirty="0">
                <a:latin typeface="Open Sans"/>
                <a:ea typeface="Open Sans"/>
                <a:cs typeface="Open Sans"/>
              </a:rPr>
            </a:br>
            <a:r>
              <a:rPr lang="en-US" altLang="en-US" sz="3000" dirty="0">
                <a:latin typeface="Open Sans"/>
                <a:ea typeface="Open Sans"/>
                <a:cs typeface="Open Sans"/>
              </a:rPr>
              <a:t>Illustrated on the 1D Helmholtz Equation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94A09-5695-0041-AEC3-88799220F71C}"/>
              </a:ext>
            </a:extLst>
          </p:cNvPr>
          <p:cNvSpPr txBox="1"/>
          <p:nvPr/>
        </p:nvSpPr>
        <p:spPr>
          <a:xfrm>
            <a:off x="183721" y="2838742"/>
            <a:ext cx="30294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Achi Brandt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Oren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Livne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James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Brannick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Karsten</a:t>
            </a: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 Kahl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102BA-8582-024C-B5A1-778DA822A4F5}"/>
              </a:ext>
            </a:extLst>
          </p:cNvPr>
          <p:cNvSpPr txBox="1"/>
          <p:nvPr/>
        </p:nvSpPr>
        <p:spPr>
          <a:xfrm>
            <a:off x="4178409" y="2834530"/>
            <a:ext cx="365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The Multigrid Round Table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January 7,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1. Relaxation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204885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</a:t>
            </a:r>
            <a:r>
              <a:rPr lang="en-US" sz="2400" dirty="0">
                <a:solidFill>
                  <a:schemeClr val="lt1"/>
                </a:solidFill>
              </a:rPr>
              <a:t>hould exhibit a fast initial residual reduction,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starting from a random initial guess.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129202" cy="857400"/>
          </a:xfrm>
        </p:spPr>
        <p:txBody>
          <a:bodyPr/>
          <a:lstStyle/>
          <a:p>
            <a:r>
              <a:rPr lang="en-US" dirty="0"/>
              <a:t>Assessing Relaxation: Shrinkage Factor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2886-1117-8442-8059-2A863B27BD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8886" y="4595911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</p:spPr>
            <p:txBody>
              <a:bodyPr/>
              <a:lstStyle/>
              <a:p>
                <a:pPr>
                  <a:spcAft>
                    <a:spcPts val="200"/>
                  </a:spcAft>
                </a:pPr>
                <a:r>
                  <a:rPr lang="en-US" sz="1800" dirty="0"/>
                  <a:t>GMG: error is smoothed; smoothing factor.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AMG: shrink the error’s information content: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𝐴𝑒</m:t>
                    </m:r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Relax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, starting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600" dirty="0"/>
                  <a:t> =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shrinkage factor</a:t>
                </a:r>
                <a:r>
                  <a:rPr lang="en-US" sz="1600" dirty="0"/>
                  <a:t>, at point of diminishing returns.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600" dirty="0"/>
                  <a:t>Average conv factor over 5 cases.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43C43F2-199C-B246-87D4-2F9225360ECA}"/>
              </a:ext>
            </a:extLst>
          </p:cNvPr>
          <p:cNvGrpSpPr/>
          <p:nvPr/>
        </p:nvGrpSpPr>
        <p:grpSpPr>
          <a:xfrm>
            <a:off x="5997960" y="2225959"/>
            <a:ext cx="458840" cy="410950"/>
            <a:chOff x="7912375" y="267788"/>
            <a:chExt cx="568200" cy="519300"/>
          </a:xfrm>
        </p:grpSpPr>
        <p:sp>
          <p:nvSpPr>
            <p:cNvPr id="11" name="Google Shape;268;p29">
              <a:extLst>
                <a:ext uri="{FF2B5EF4-FFF2-40B4-BE49-F238E27FC236}">
                  <a16:creationId xmlns:a16="http://schemas.microsoft.com/office/drawing/2014/main" id="{79F4D251-DDBB-A947-BBF5-B25888351F57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281;p29">
              <a:extLst>
                <a:ext uri="{FF2B5EF4-FFF2-40B4-BE49-F238E27FC236}">
                  <a16:creationId xmlns:a16="http://schemas.microsoft.com/office/drawing/2014/main" id="{1F6C0364-BDC8-E84C-A975-08C1FA019059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282;p29">
              <a:extLst>
                <a:ext uri="{FF2B5EF4-FFF2-40B4-BE49-F238E27FC236}">
                  <a16:creationId xmlns:a16="http://schemas.microsoft.com/office/drawing/2014/main" id="{485162AF-AA78-A645-B757-868070E895A6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693D5F-6F2D-FB4E-91C7-9605FDF49781}"/>
              </a:ext>
            </a:extLst>
          </p:cNvPr>
          <p:cNvSpPr txBox="1"/>
          <p:nvPr/>
        </p:nvSpPr>
        <p:spPr>
          <a:xfrm>
            <a:off x="6456029" y="2190268"/>
            <a:ext cx="248155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Appropriate norm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required for distributive relaxation.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762922-157E-E34D-897E-5BA0A036F9C1}"/>
              </a:ext>
            </a:extLst>
          </p:cNvPr>
          <p:cNvGrpSpPr/>
          <p:nvPr/>
        </p:nvGrpSpPr>
        <p:grpSpPr>
          <a:xfrm>
            <a:off x="6052164" y="3916576"/>
            <a:ext cx="476432" cy="435429"/>
            <a:chOff x="6690792" y="3328730"/>
            <a:chExt cx="568200" cy="519300"/>
          </a:xfrm>
        </p:grpSpPr>
        <p:sp>
          <p:nvSpPr>
            <p:cNvPr id="12" name="Google Shape;266;p29">
              <a:extLst>
                <a:ext uri="{FF2B5EF4-FFF2-40B4-BE49-F238E27FC236}">
                  <a16:creationId xmlns:a16="http://schemas.microsoft.com/office/drawing/2014/main" id="{B281244C-014E-B344-B74C-CB492875EEEB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71;p29">
              <a:extLst>
                <a:ext uri="{FF2B5EF4-FFF2-40B4-BE49-F238E27FC236}">
                  <a16:creationId xmlns:a16="http://schemas.microsoft.com/office/drawing/2014/main" id="{C5F61F69-FA09-BE44-86D1-40E9F9A7F830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17" name="Google Shape;272;p29">
                <a:extLst>
                  <a:ext uri="{FF2B5EF4-FFF2-40B4-BE49-F238E27FC236}">
                    <a16:creationId xmlns:a16="http://schemas.microsoft.com/office/drawing/2014/main" id="{2F178877-A49E-7146-A349-918955B806DA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73;p29">
                <a:extLst>
                  <a:ext uri="{FF2B5EF4-FFF2-40B4-BE49-F238E27FC236}">
                    <a16:creationId xmlns:a16="http://schemas.microsoft.com/office/drawing/2014/main" id="{4E697BE4-386A-EE47-9ED2-7507F077AC4F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4;p29">
                <a:extLst>
                  <a:ext uri="{FF2B5EF4-FFF2-40B4-BE49-F238E27FC236}">
                    <a16:creationId xmlns:a16="http://schemas.microsoft.com/office/drawing/2014/main" id="{31021898-9B8C-B647-9372-239E1F1FFC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75;p29">
                <a:extLst>
                  <a:ext uri="{FF2B5EF4-FFF2-40B4-BE49-F238E27FC236}">
                    <a16:creationId xmlns:a16="http://schemas.microsoft.com/office/drawing/2014/main" id="{13C44D51-C7F1-5D43-A580-0557BC8C1CFA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76;p29">
                <a:extLst>
                  <a:ext uri="{FF2B5EF4-FFF2-40B4-BE49-F238E27FC236}">
                    <a16:creationId xmlns:a16="http://schemas.microsoft.com/office/drawing/2014/main" id="{3AED4F7B-A9C2-F34B-8205-3368943CECCB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60E57B-751B-E441-AC1D-5A7F2E9D2C0A}"/>
              </a:ext>
            </a:extLst>
          </p:cNvPr>
          <p:cNvSpPr txBox="1"/>
          <p:nvPr/>
        </p:nvSpPr>
        <p:spPr>
          <a:xfrm>
            <a:off x="6541345" y="3908625"/>
            <a:ext cx="2481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symmetry!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For a symmetric problem, prefer a symmetric relaxation scheme.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23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9576BBD-0621-EC48-BE4D-EEF83F28EBF8}"/>
              </a:ext>
            </a:extLst>
          </p:cNvPr>
          <p:cNvSpPr/>
          <p:nvPr/>
        </p:nvSpPr>
        <p:spPr>
          <a:xfrm>
            <a:off x="8299117" y="4107480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3DB9074-011A-D849-A190-1424670D6D9F}"/>
              </a:ext>
            </a:extLst>
          </p:cNvPr>
          <p:cNvSpPr/>
          <p:nvPr/>
        </p:nvSpPr>
        <p:spPr>
          <a:xfrm>
            <a:off x="8299117" y="2301648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Factor In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/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=.38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6D1BD1D-FA59-674C-9B86-8960A566B2C9}"/>
              </a:ext>
            </a:extLst>
          </p:cNvPr>
          <p:cNvSpPr txBox="1"/>
          <p:nvPr/>
        </p:nvSpPr>
        <p:spPr>
          <a:xfrm>
            <a:off x="8191128" y="3340633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Helmholtz</a:t>
            </a:r>
          </a:p>
          <a:p>
            <a:r>
              <a:rPr lang="en-US" sz="1400" dirty="0" err="1"/>
              <a:t>Kaczmarz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/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=.5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9121842-E15D-5A46-866C-D8BC49704C77}"/>
              </a:ext>
            </a:extLst>
          </p:cNvPr>
          <p:cNvSpPr txBox="1"/>
          <p:nvPr/>
        </p:nvSpPr>
        <p:spPr>
          <a:xfrm>
            <a:off x="8204019" y="1545329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Laplace</a:t>
            </a:r>
          </a:p>
          <a:p>
            <a:r>
              <a:rPr lang="en-US" sz="1400" dirty="0"/>
              <a:t>GS</a:t>
            </a:r>
            <a:endParaRPr lang="en-US" dirty="0"/>
          </a:p>
        </p:txBody>
      </p:sp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E8F47-A00F-C54F-9CA7-D6C7A4DB0DEC}"/>
              </a:ext>
            </a:extLst>
          </p:cNvPr>
          <p:cNvGrpSpPr/>
          <p:nvPr/>
        </p:nvGrpSpPr>
        <p:grpSpPr>
          <a:xfrm>
            <a:off x="6815512" y="321567"/>
            <a:ext cx="395045" cy="425589"/>
            <a:chOff x="977625" y="3269343"/>
            <a:chExt cx="460843" cy="421182"/>
          </a:xfrm>
        </p:grpSpPr>
        <p:sp>
          <p:nvSpPr>
            <p:cNvPr id="21" name="Google Shape;267;p29">
              <a:extLst>
                <a:ext uri="{FF2B5EF4-FFF2-40B4-BE49-F238E27FC236}">
                  <a16:creationId xmlns:a16="http://schemas.microsoft.com/office/drawing/2014/main" id="{D6F2E324-4C30-314C-9223-EB79F41C004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77;p29">
              <a:extLst>
                <a:ext uri="{FF2B5EF4-FFF2-40B4-BE49-F238E27FC236}">
                  <a16:creationId xmlns:a16="http://schemas.microsoft.com/office/drawing/2014/main" id="{7A4A8398-1346-1149-94C8-719D391E5813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3" name="Google Shape;278;p29">
                <a:extLst>
                  <a:ext uri="{FF2B5EF4-FFF2-40B4-BE49-F238E27FC236}">
                    <a16:creationId xmlns:a16="http://schemas.microsoft.com/office/drawing/2014/main" id="{602FF145-DB2A-E441-93AC-EF50A074B15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9;p29">
                <a:extLst>
                  <a:ext uri="{FF2B5EF4-FFF2-40B4-BE49-F238E27FC236}">
                    <a16:creationId xmlns:a16="http://schemas.microsoft.com/office/drawing/2014/main" id="{95D56CFF-DCF9-EE4D-927C-BAEF18A66A7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/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shrinkage’s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tells us how many fine-level sweeps to use in the cycle.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blipFill>
                <a:blip r:embed="rId10"/>
                <a:stretch>
                  <a:fillRect l="-54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laplace_shrinkage" descr="laplace_shrinkage">
            <a:hlinkClick r:id="" action="ppaction://media"/>
            <a:extLst>
              <a:ext uri="{FF2B5EF4-FFF2-40B4-BE49-F238E27FC236}">
                <a16:creationId xmlns:a16="http://schemas.microsoft.com/office/drawing/2014/main" id="{25026328-8D82-6544-B495-9663F4F7EA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8087" r="9774"/>
          <a:stretch/>
        </p:blipFill>
        <p:spPr>
          <a:xfrm>
            <a:off x="799221" y="1155670"/>
            <a:ext cx="7157050" cy="1936287"/>
          </a:xfrm>
          <a:prstGeom prst="rect">
            <a:avLst/>
          </a:prstGeom>
        </p:spPr>
      </p:pic>
      <p:pic>
        <p:nvPicPr>
          <p:cNvPr id="8" name="kaczmarz_shrinkage" descr="kaczmarz_shrinkage">
            <a:hlinkClick r:id="" action="ppaction://media"/>
            <a:extLst>
              <a:ext uri="{FF2B5EF4-FFF2-40B4-BE49-F238E27FC236}">
                <a16:creationId xmlns:a16="http://schemas.microsoft.com/office/drawing/2014/main" id="{D0359197-0013-624D-882A-BDD95757AE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8618" r="8709"/>
          <a:stretch/>
        </p:blipFill>
        <p:spPr>
          <a:xfrm>
            <a:off x="847804" y="3084549"/>
            <a:ext cx="7203564" cy="19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/>
      <p:bldP spid="3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2. Test Functions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are examples of slowly-converging errors,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</a:t>
            </a:r>
            <a:r>
              <a:rPr lang="en-US" sz="2400" dirty="0">
                <a:solidFill>
                  <a:schemeClr val="lt1"/>
                </a:solidFill>
              </a:rPr>
              <a:t>hich reveal connection strength between variables.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0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20" y="72143"/>
            <a:ext cx="6462600" cy="857400"/>
          </a:xfrm>
        </p:spPr>
        <p:txBody>
          <a:bodyPr/>
          <a:lstStyle/>
          <a:p>
            <a:r>
              <a:rPr lang="en-US" dirty="0"/>
              <a:t>Test Functions (TFs)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23EB2-7C25-2646-8A42-FACE23BAB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20" y="946567"/>
            <a:ext cx="7025799" cy="395143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Examples of slowly converging errors.</a:t>
            </a:r>
          </a:p>
          <a:p>
            <a:r>
              <a:rPr lang="en-US" sz="2000" dirty="0"/>
              <a:t>Finding Neighborhoods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Neighbors are </a:t>
            </a:r>
            <a:r>
              <a:rPr lang="en-US" sz="1800" dirty="0">
                <a:solidFill>
                  <a:srgbClr val="C00000"/>
                </a:solidFill>
              </a:rPr>
              <a:t>highly correlated across TFs.</a:t>
            </a:r>
          </a:p>
          <a:p>
            <a:pPr lvl="1"/>
            <a:r>
              <a:rPr lang="en-US" sz="1800" dirty="0"/>
              <a:t>May be very different from strong coupling.</a:t>
            </a:r>
            <a:endParaRPr lang="en-US" sz="2000" dirty="0"/>
          </a:p>
          <a:p>
            <a:r>
              <a:rPr lang="en-US" sz="2000" dirty="0"/>
              <a:t>Bootstrap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Improve TFs while adding levels.</a:t>
            </a:r>
          </a:p>
          <a:p>
            <a:pPr marL="5334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62C0F6-94C5-514B-B63B-B4ADC9FE939A}"/>
              </a:ext>
            </a:extLst>
          </p:cNvPr>
          <p:cNvGrpSpPr/>
          <p:nvPr/>
        </p:nvGrpSpPr>
        <p:grpSpPr>
          <a:xfrm>
            <a:off x="6461206" y="2646131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5408DE22-DF73-EA4C-BBFA-7ED0E8FC00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0E7EBB72-FB6A-5944-A9E3-F25A2C540B31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DCCBC3AA-1714-774F-90E7-70908E424E0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D4B927AA-7AC2-6645-8F50-3167466D746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84A99B-5656-F741-A759-5975B74A8BB6}"/>
              </a:ext>
            </a:extLst>
          </p:cNvPr>
          <p:cNvSpPr txBox="1"/>
          <p:nvPr/>
        </p:nvSpPr>
        <p:spPr>
          <a:xfrm>
            <a:off x="6880233" y="2589091"/>
            <a:ext cx="229062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Near null-space functions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If exist, are eventually revealed as slow-to-converge functions in the cycle.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B6EFCC-4974-5C4B-8A02-6428B676835D}"/>
              </a:ext>
            </a:extLst>
          </p:cNvPr>
          <p:cNvGrpSpPr/>
          <p:nvPr/>
        </p:nvGrpSpPr>
        <p:grpSpPr>
          <a:xfrm>
            <a:off x="6423962" y="1749065"/>
            <a:ext cx="445093" cy="410950"/>
            <a:chOff x="7912375" y="267788"/>
            <a:chExt cx="568200" cy="519300"/>
          </a:xfrm>
        </p:grpSpPr>
        <p:sp>
          <p:nvSpPr>
            <p:cNvPr id="18" name="Google Shape;268;p29">
              <a:extLst>
                <a:ext uri="{FF2B5EF4-FFF2-40B4-BE49-F238E27FC236}">
                  <a16:creationId xmlns:a16="http://schemas.microsoft.com/office/drawing/2014/main" id="{8F9B8A76-F05C-8B4C-9798-723E35D7BF55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281;p29">
              <a:extLst>
                <a:ext uri="{FF2B5EF4-FFF2-40B4-BE49-F238E27FC236}">
                  <a16:creationId xmlns:a16="http://schemas.microsoft.com/office/drawing/2014/main" id="{F6CC0343-3D17-4D40-BBEA-4879D7235F13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82;p29">
              <a:extLst>
                <a:ext uri="{FF2B5EF4-FFF2-40B4-BE49-F238E27FC236}">
                  <a16:creationId xmlns:a16="http://schemas.microsoft.com/office/drawing/2014/main" id="{E768EE71-6AD1-B643-ADF3-EF2B11B7A7A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2F4DA1-FC16-A247-9D7E-66BC12CF9FF5}"/>
              </a:ext>
            </a:extLst>
          </p:cNvPr>
          <p:cNvSpPr txBox="1"/>
          <p:nvPr/>
        </p:nvSpPr>
        <p:spPr>
          <a:xfrm>
            <a:off x="6844431" y="1713374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Separating species of vars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important in systems.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774ADA-0E3C-0249-B900-971CBCB2BF5A}"/>
              </a:ext>
            </a:extLst>
          </p:cNvPr>
          <p:cNvGrpSpPr/>
          <p:nvPr/>
        </p:nvGrpSpPr>
        <p:grpSpPr>
          <a:xfrm>
            <a:off x="1301664" y="3029555"/>
            <a:ext cx="3494475" cy="1972228"/>
            <a:chOff x="5444293" y="2911206"/>
            <a:chExt cx="3494475" cy="197222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5B24270-8D53-4F47-8099-4EF3112A7328}"/>
                </a:ext>
              </a:extLst>
            </p:cNvPr>
            <p:cNvSpPr/>
            <p:nvPr/>
          </p:nvSpPr>
          <p:spPr>
            <a:xfrm>
              <a:off x="5444293" y="2911206"/>
              <a:ext cx="3365753" cy="1972228"/>
            </a:xfrm>
            <a:prstGeom prst="roundRect">
              <a:avLst/>
            </a:prstGeom>
            <a:solidFill>
              <a:srgbClr val="E5F5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DFDB26F-64BD-BF44-B69A-00318CED0D9A}"/>
                </a:ext>
              </a:extLst>
            </p:cNvPr>
            <p:cNvSpPr/>
            <p:nvPr/>
          </p:nvSpPr>
          <p:spPr>
            <a:xfrm>
              <a:off x="6497718" y="3705338"/>
              <a:ext cx="556601" cy="254442"/>
            </a:xfrm>
            <a:prstGeom prst="rightArrow">
              <a:avLst/>
            </a:prstGeom>
            <a:solidFill>
              <a:srgbClr val="2185C5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1D075E-320C-814E-A8CA-3897AE078753}"/>
                </a:ext>
              </a:extLst>
            </p:cNvPr>
            <p:cNvSpPr txBox="1"/>
            <p:nvPr/>
          </p:nvSpPr>
          <p:spPr>
            <a:xfrm>
              <a:off x="5444293" y="3546570"/>
              <a:ext cx="109959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Random starts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/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Relax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/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Build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/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Mini-cycle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E54D39-AEFB-154D-B60B-8A42161DC454}"/>
              </a:ext>
            </a:extLst>
          </p:cNvPr>
          <p:cNvGrpSpPr/>
          <p:nvPr/>
        </p:nvGrpSpPr>
        <p:grpSpPr>
          <a:xfrm>
            <a:off x="6428909" y="1112920"/>
            <a:ext cx="445093" cy="410950"/>
            <a:chOff x="7912375" y="267788"/>
            <a:chExt cx="568200" cy="519300"/>
          </a:xfrm>
        </p:grpSpPr>
        <p:sp>
          <p:nvSpPr>
            <p:cNvPr id="34" name="Google Shape;268;p29">
              <a:extLst>
                <a:ext uri="{FF2B5EF4-FFF2-40B4-BE49-F238E27FC236}">
                  <a16:creationId xmlns:a16="http://schemas.microsoft.com/office/drawing/2014/main" id="{74BE2DDD-E477-AD42-8963-D04DEB6697B3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281;p29">
              <a:extLst>
                <a:ext uri="{FF2B5EF4-FFF2-40B4-BE49-F238E27FC236}">
                  <a16:creationId xmlns:a16="http://schemas.microsoft.com/office/drawing/2014/main" id="{C53139A1-C223-F748-96C7-4A1914E53B5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282;p29">
              <a:extLst>
                <a:ext uri="{FF2B5EF4-FFF2-40B4-BE49-F238E27FC236}">
                  <a16:creationId xmlns:a16="http://schemas.microsoft.com/office/drawing/2014/main" id="{C207D8C1-8A90-5047-ABF4-8A15A2C73562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07334E1-7B3F-9548-9706-005D931401AD}"/>
              </a:ext>
            </a:extLst>
          </p:cNvPr>
          <p:cNvSpPr txBox="1"/>
          <p:nvPr/>
        </p:nvSpPr>
        <p:spPr>
          <a:xfrm>
            <a:off x="6849378" y="1077229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non-linear systems,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can still produce such examples.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8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81020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3. SVD Coarsening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reveals the right type of coarse variables, and </a:t>
            </a:r>
            <a:r>
              <a:rPr lang="en-US" b="1" dirty="0">
                <a:solidFill>
                  <a:schemeClr val="lt1"/>
                </a:solidFill>
              </a:rPr>
              <a:t>guides</a:t>
            </a:r>
            <a:r>
              <a:rPr lang="en-US" dirty="0">
                <a:solidFill>
                  <a:schemeClr val="lt1"/>
                </a:solidFill>
              </a:rPr>
              <a:t> the choice of coarsening ratio.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ED7C38-1363-EB44-84B8-628A9DEE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22" y="358388"/>
            <a:ext cx="6462600" cy="857400"/>
          </a:xfrm>
        </p:spPr>
        <p:txBody>
          <a:bodyPr/>
          <a:lstStyle/>
          <a:p>
            <a:r>
              <a:rPr lang="en-US" dirty="0"/>
              <a:t>Quick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B20E2-254E-8B41-AB24-A93348F47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22" y="1373588"/>
            <a:ext cx="6534624" cy="171856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Coarsening</a:t>
            </a:r>
            <a:r>
              <a:rPr lang="en-US" sz="2000" dirty="0"/>
              <a:t>: the definition of coarse variables.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Interpolation</a:t>
            </a:r>
            <a:r>
              <a:rPr lang="en-US" sz="2000" dirty="0"/>
              <a:t>: transfer coarse vector to fine level.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Restriction</a:t>
            </a:r>
            <a:r>
              <a:rPr lang="en-US" sz="2000" dirty="0"/>
              <a:t>: transfer fine vector to coarse level.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E0CF8-1F15-9D43-BD96-AB98FB2E89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828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/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blipFill>
                <a:blip r:embed="rId2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/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blipFill>
                <a:blip r:embed="rId3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/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blipFill>
                <a:blip r:embed="rId4"/>
                <a:stretch>
                  <a:fillRect l="-29167" r="-29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/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blipFill>
                <a:blip r:embed="rId5"/>
                <a:stretch>
                  <a:fillRect l="-13793" t="-6452" r="-10345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BEFEC58-FA8C-2545-9C5D-D219CCFBE9AE}"/>
              </a:ext>
            </a:extLst>
          </p:cNvPr>
          <p:cNvSpPr txBox="1"/>
          <p:nvPr/>
        </p:nvSpPr>
        <p:spPr>
          <a:xfrm>
            <a:off x="10938362" y="1342479"/>
            <a:ext cx="1115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/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blipFill>
                <a:blip r:embed="rId6"/>
                <a:stretch>
                  <a:fillRect l="-7353" t="-6897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688459-315C-2F48-A012-E5413C05148B}"/>
              </a:ext>
            </a:extLst>
          </p:cNvPr>
          <p:cNvSpPr txBox="1"/>
          <p:nvPr/>
        </p:nvSpPr>
        <p:spPr>
          <a:xfrm>
            <a:off x="7148906" y="2474423"/>
            <a:ext cx="1304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4" descr="Typical V-cycle scheme of five levels for (multilevel-) multiscale,... |  Download Scientific Diagram">
            <a:extLst>
              <a:ext uri="{FF2B5EF4-FFF2-40B4-BE49-F238E27FC236}">
                <a16:creationId xmlns:a16="http://schemas.microsoft.com/office/drawing/2014/main" id="{492ED1B9-A6BD-E347-9AF0-99D0BC4D8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79" y="3081990"/>
            <a:ext cx="3874700" cy="164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19E5A2-715B-6047-8328-6FCCE1A5B7AB}"/>
              </a:ext>
            </a:extLst>
          </p:cNvPr>
          <p:cNvSpPr/>
          <p:nvPr/>
        </p:nvSpPr>
        <p:spPr>
          <a:xfrm>
            <a:off x="1105199" y="2581714"/>
            <a:ext cx="2775921" cy="3342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Windows from single TF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8800" y="3237707"/>
                <a:ext cx="5751595" cy="1193002"/>
              </a:xfrm>
            </p:spPr>
            <p:txBody>
              <a:bodyPr/>
              <a:lstStyle/>
              <a:p>
                <a:r>
                  <a:rPr lang="en-US" sz="1600" dirty="0"/>
                  <a:t>Windows of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,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b="0" dirty="0"/>
                  <a:t>More samples is better, but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is sufficient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Coarse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principal components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8800" y="3237707"/>
                <a:ext cx="5751595" cy="1193002"/>
              </a:xfrm>
              <a:blipFill>
                <a:blip r:embed="rId3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747735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>
            <a:cxnSpLocks/>
          </p:cNvCxnSpPr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/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/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/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/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/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4765341-85F9-1F4D-B176-BFD6A2B65FFF}"/>
              </a:ext>
            </a:extLst>
          </p:cNvPr>
          <p:cNvSpPr/>
          <p:nvPr/>
        </p:nvSpPr>
        <p:spPr>
          <a:xfrm>
            <a:off x="1198880" y="1318669"/>
            <a:ext cx="5608320" cy="1008130"/>
          </a:xfrm>
          <a:custGeom>
            <a:avLst/>
            <a:gdLst>
              <a:gd name="connsiteX0" fmla="*/ 0 w 5608320"/>
              <a:gd name="connsiteY0" fmla="*/ 540611 h 1008130"/>
              <a:gd name="connsiteX1" fmla="*/ 843280 w 5608320"/>
              <a:gd name="connsiteY1" fmla="*/ 256131 h 1008130"/>
              <a:gd name="connsiteX2" fmla="*/ 1625600 w 5608320"/>
              <a:gd name="connsiteY2" fmla="*/ 703171 h 1008130"/>
              <a:gd name="connsiteX3" fmla="*/ 2407920 w 5608320"/>
              <a:gd name="connsiteY3" fmla="*/ 2131 h 1008130"/>
              <a:gd name="connsiteX4" fmla="*/ 3190240 w 5608320"/>
              <a:gd name="connsiteY4" fmla="*/ 977491 h 1008130"/>
              <a:gd name="connsiteX5" fmla="*/ 4074160 w 5608320"/>
              <a:gd name="connsiteY5" fmla="*/ 2131 h 1008130"/>
              <a:gd name="connsiteX6" fmla="*/ 4815840 w 5608320"/>
              <a:gd name="connsiteY6" fmla="*/ 1007971 h 1008130"/>
              <a:gd name="connsiteX7" fmla="*/ 5608320 w 5608320"/>
              <a:gd name="connsiteY7" fmla="*/ 63091 h 100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8320" h="1008130">
                <a:moveTo>
                  <a:pt x="0" y="540611"/>
                </a:moveTo>
                <a:cubicBezTo>
                  <a:pt x="286173" y="384824"/>
                  <a:pt x="572347" y="229038"/>
                  <a:pt x="843280" y="256131"/>
                </a:cubicBezTo>
                <a:cubicBezTo>
                  <a:pt x="1114213" y="283224"/>
                  <a:pt x="1364827" y="745504"/>
                  <a:pt x="1625600" y="703171"/>
                </a:cubicBezTo>
                <a:cubicBezTo>
                  <a:pt x="1886373" y="660838"/>
                  <a:pt x="2147147" y="-43589"/>
                  <a:pt x="2407920" y="2131"/>
                </a:cubicBezTo>
                <a:cubicBezTo>
                  <a:pt x="2668693" y="47851"/>
                  <a:pt x="2912533" y="977491"/>
                  <a:pt x="3190240" y="977491"/>
                </a:cubicBezTo>
                <a:cubicBezTo>
                  <a:pt x="3467947" y="977491"/>
                  <a:pt x="3803227" y="-2949"/>
                  <a:pt x="4074160" y="2131"/>
                </a:cubicBezTo>
                <a:cubicBezTo>
                  <a:pt x="4345093" y="7211"/>
                  <a:pt x="4560147" y="997811"/>
                  <a:pt x="4815840" y="1007971"/>
                </a:cubicBezTo>
                <a:cubicBezTo>
                  <a:pt x="5071533" y="1018131"/>
                  <a:pt x="5339926" y="540611"/>
                  <a:pt x="5608320" y="630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D4D9269-83A9-E742-817B-997547B8651E}"/>
              </a:ext>
            </a:extLst>
          </p:cNvPr>
          <p:cNvSpPr/>
          <p:nvPr/>
        </p:nvSpPr>
        <p:spPr>
          <a:xfrm>
            <a:off x="1229360" y="1304869"/>
            <a:ext cx="5577840" cy="971536"/>
          </a:xfrm>
          <a:custGeom>
            <a:avLst/>
            <a:gdLst>
              <a:gd name="connsiteX0" fmla="*/ 0 w 5577840"/>
              <a:gd name="connsiteY0" fmla="*/ 158171 h 971536"/>
              <a:gd name="connsiteX1" fmla="*/ 812800 w 5577840"/>
              <a:gd name="connsiteY1" fmla="*/ 970971 h 971536"/>
              <a:gd name="connsiteX2" fmla="*/ 1645920 w 5577840"/>
              <a:gd name="connsiteY2" fmla="*/ 158171 h 971536"/>
              <a:gd name="connsiteX3" fmla="*/ 2387600 w 5577840"/>
              <a:gd name="connsiteY3" fmla="*/ 970971 h 971536"/>
              <a:gd name="connsiteX4" fmla="*/ 3180080 w 5577840"/>
              <a:gd name="connsiteY4" fmla="*/ 158171 h 971536"/>
              <a:gd name="connsiteX5" fmla="*/ 3952240 w 5577840"/>
              <a:gd name="connsiteY5" fmla="*/ 970971 h 971536"/>
              <a:gd name="connsiteX6" fmla="*/ 4826000 w 5577840"/>
              <a:gd name="connsiteY6" fmla="*/ 5771 h 971536"/>
              <a:gd name="connsiteX7" fmla="*/ 5577840 w 5577840"/>
              <a:gd name="connsiteY7" fmla="*/ 544251 h 971536"/>
              <a:gd name="connsiteX8" fmla="*/ 5577840 w 5577840"/>
              <a:gd name="connsiteY8" fmla="*/ 544251 h 97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7840" h="971536">
                <a:moveTo>
                  <a:pt x="0" y="158171"/>
                </a:moveTo>
                <a:cubicBezTo>
                  <a:pt x="269240" y="564571"/>
                  <a:pt x="538480" y="970971"/>
                  <a:pt x="812800" y="970971"/>
                </a:cubicBezTo>
                <a:cubicBezTo>
                  <a:pt x="1087120" y="970971"/>
                  <a:pt x="1383453" y="158171"/>
                  <a:pt x="1645920" y="158171"/>
                </a:cubicBezTo>
                <a:cubicBezTo>
                  <a:pt x="1908387" y="158171"/>
                  <a:pt x="2131907" y="970971"/>
                  <a:pt x="2387600" y="970971"/>
                </a:cubicBezTo>
                <a:cubicBezTo>
                  <a:pt x="2643293" y="970971"/>
                  <a:pt x="2919307" y="158171"/>
                  <a:pt x="3180080" y="158171"/>
                </a:cubicBezTo>
                <a:cubicBezTo>
                  <a:pt x="3440853" y="158171"/>
                  <a:pt x="3677920" y="996371"/>
                  <a:pt x="3952240" y="970971"/>
                </a:cubicBezTo>
                <a:cubicBezTo>
                  <a:pt x="4226560" y="945571"/>
                  <a:pt x="4555067" y="76891"/>
                  <a:pt x="4826000" y="5771"/>
                </a:cubicBezTo>
                <a:cubicBezTo>
                  <a:pt x="5096933" y="-65349"/>
                  <a:pt x="5577840" y="544251"/>
                  <a:pt x="5577840" y="544251"/>
                </a:cubicBezTo>
                <a:lnTo>
                  <a:pt x="5577840" y="54425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1C99E48-4E46-A24B-99A4-9E0727FDDBD9}"/>
              </a:ext>
            </a:extLst>
          </p:cNvPr>
          <p:cNvSpPr/>
          <p:nvPr/>
        </p:nvSpPr>
        <p:spPr>
          <a:xfrm>
            <a:off x="1239520" y="1288058"/>
            <a:ext cx="5618480" cy="919854"/>
          </a:xfrm>
          <a:custGeom>
            <a:avLst/>
            <a:gdLst>
              <a:gd name="connsiteX0" fmla="*/ 0 w 5618480"/>
              <a:gd name="connsiteY0" fmla="*/ 825222 h 919854"/>
              <a:gd name="connsiteX1" fmla="*/ 894080 w 5618480"/>
              <a:gd name="connsiteY1" fmla="*/ 144502 h 919854"/>
              <a:gd name="connsiteX2" fmla="*/ 1645920 w 5618480"/>
              <a:gd name="connsiteY2" fmla="*/ 63222 h 919854"/>
              <a:gd name="connsiteX3" fmla="*/ 2367280 w 5618480"/>
              <a:gd name="connsiteY3" fmla="*/ 581382 h 919854"/>
              <a:gd name="connsiteX4" fmla="*/ 3241040 w 5618480"/>
              <a:gd name="connsiteY4" fmla="*/ 2262 h 919854"/>
              <a:gd name="connsiteX5" fmla="*/ 3911600 w 5618480"/>
              <a:gd name="connsiteY5" fmla="*/ 845542 h 919854"/>
              <a:gd name="connsiteX6" fmla="*/ 4866640 w 5618480"/>
              <a:gd name="connsiteY6" fmla="*/ 855702 h 919854"/>
              <a:gd name="connsiteX7" fmla="*/ 5557520 w 5618480"/>
              <a:gd name="connsiteY7" fmla="*/ 652502 h 919854"/>
              <a:gd name="connsiteX8" fmla="*/ 5557520 w 5618480"/>
              <a:gd name="connsiteY8" fmla="*/ 652502 h 919854"/>
              <a:gd name="connsiteX9" fmla="*/ 5618480 w 5618480"/>
              <a:gd name="connsiteY9" fmla="*/ 642342 h 91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18480" h="919854">
                <a:moveTo>
                  <a:pt x="0" y="825222"/>
                </a:moveTo>
                <a:cubicBezTo>
                  <a:pt x="309880" y="548362"/>
                  <a:pt x="619760" y="271502"/>
                  <a:pt x="894080" y="144502"/>
                </a:cubicBezTo>
                <a:cubicBezTo>
                  <a:pt x="1168400" y="17502"/>
                  <a:pt x="1400387" y="-9591"/>
                  <a:pt x="1645920" y="63222"/>
                </a:cubicBezTo>
                <a:cubicBezTo>
                  <a:pt x="1891453" y="136035"/>
                  <a:pt x="2101427" y="591542"/>
                  <a:pt x="2367280" y="581382"/>
                </a:cubicBezTo>
                <a:cubicBezTo>
                  <a:pt x="2633133" y="571222"/>
                  <a:pt x="2983653" y="-41765"/>
                  <a:pt x="3241040" y="2262"/>
                </a:cubicBezTo>
                <a:cubicBezTo>
                  <a:pt x="3498427" y="46289"/>
                  <a:pt x="3640667" y="703302"/>
                  <a:pt x="3911600" y="845542"/>
                </a:cubicBezTo>
                <a:cubicBezTo>
                  <a:pt x="4182533" y="987782"/>
                  <a:pt x="4592320" y="887875"/>
                  <a:pt x="4866640" y="855702"/>
                </a:cubicBezTo>
                <a:cubicBezTo>
                  <a:pt x="5140960" y="823529"/>
                  <a:pt x="5557520" y="652502"/>
                  <a:pt x="5557520" y="652502"/>
                </a:cubicBezTo>
                <a:lnTo>
                  <a:pt x="5557520" y="652502"/>
                </a:lnTo>
                <a:lnTo>
                  <a:pt x="5618480" y="642342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1A4FEB-D18C-9B48-832B-5409A870A37A}"/>
              </a:ext>
            </a:extLst>
          </p:cNvPr>
          <p:cNvGrpSpPr/>
          <p:nvPr/>
        </p:nvGrpSpPr>
        <p:grpSpPr>
          <a:xfrm>
            <a:off x="6437256" y="3231727"/>
            <a:ext cx="395045" cy="425589"/>
            <a:chOff x="977625" y="3269343"/>
            <a:chExt cx="460843" cy="421182"/>
          </a:xfrm>
        </p:grpSpPr>
        <p:sp>
          <p:nvSpPr>
            <p:cNvPr id="49" name="Google Shape;267;p29">
              <a:extLst>
                <a:ext uri="{FF2B5EF4-FFF2-40B4-BE49-F238E27FC236}">
                  <a16:creationId xmlns:a16="http://schemas.microsoft.com/office/drawing/2014/main" id="{E7157CE9-B13D-8542-A772-785B1D54031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277;p29">
              <a:extLst>
                <a:ext uri="{FF2B5EF4-FFF2-40B4-BE49-F238E27FC236}">
                  <a16:creationId xmlns:a16="http://schemas.microsoft.com/office/drawing/2014/main" id="{A3CA2C10-D1F7-2644-A524-C1223F5191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51" name="Google Shape;278;p29">
                <a:extLst>
                  <a:ext uri="{FF2B5EF4-FFF2-40B4-BE49-F238E27FC236}">
                    <a16:creationId xmlns:a16="http://schemas.microsoft.com/office/drawing/2014/main" id="{97C00FB3-DB08-8841-A08C-BC409563F1F4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9;p29">
                <a:extLst>
                  <a:ext uri="{FF2B5EF4-FFF2-40B4-BE49-F238E27FC236}">
                    <a16:creationId xmlns:a16="http://schemas.microsoft.com/office/drawing/2014/main" id="{14213E8F-B36F-AC45-931F-CECE245C3A3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184C17-61F6-3643-9E3E-72EA5301D15C}"/>
              </a:ext>
            </a:extLst>
          </p:cNvPr>
          <p:cNvSpPr txBox="1"/>
          <p:nvPr/>
        </p:nvSpPr>
        <p:spPr>
          <a:xfrm>
            <a:off x="6844449" y="3138576"/>
            <a:ext cx="22906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coarse vars per aggregate.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As in SA interpolation.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/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/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/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/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276E022-E7C9-244C-A166-EF75CD01E13E}"/>
              </a:ext>
            </a:extLst>
          </p:cNvPr>
          <p:cNvGrpSpPr/>
          <p:nvPr/>
        </p:nvGrpSpPr>
        <p:grpSpPr>
          <a:xfrm>
            <a:off x="6447957" y="4372723"/>
            <a:ext cx="424127" cy="410950"/>
            <a:chOff x="7912375" y="267788"/>
            <a:chExt cx="568200" cy="519300"/>
          </a:xfrm>
        </p:grpSpPr>
        <p:sp>
          <p:nvSpPr>
            <p:cNvPr id="59" name="Google Shape;268;p29">
              <a:extLst>
                <a:ext uri="{FF2B5EF4-FFF2-40B4-BE49-F238E27FC236}">
                  <a16:creationId xmlns:a16="http://schemas.microsoft.com/office/drawing/2014/main" id="{F6A08188-E142-7149-8F3E-D65767BEA909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281;p29">
              <a:extLst>
                <a:ext uri="{FF2B5EF4-FFF2-40B4-BE49-F238E27FC236}">
                  <a16:creationId xmlns:a16="http://schemas.microsoft.com/office/drawing/2014/main" id="{027880CE-6EB3-134C-A976-A0572834EFC0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1" name="Google Shape;282;p29">
              <a:extLst>
                <a:ext uri="{FF2B5EF4-FFF2-40B4-BE49-F238E27FC236}">
                  <a16:creationId xmlns:a16="http://schemas.microsoft.com/office/drawing/2014/main" id="{C74D1BF8-4D7C-8A4C-9E6F-EA9CD9DD0EB7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23FBB68-CFD9-1346-8953-D9F808F4BC80}"/>
              </a:ext>
            </a:extLst>
          </p:cNvPr>
          <p:cNvSpPr txBox="1"/>
          <p:nvPr/>
        </p:nvSpPr>
        <p:spPr>
          <a:xfrm>
            <a:off x="6906027" y="4337032"/>
            <a:ext cx="17959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Non-repetitive case: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Generate multiple TFs.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/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0B627B0-1FF8-944F-B15D-8C50D471C6AF}"/>
              </a:ext>
            </a:extLst>
          </p:cNvPr>
          <p:cNvGrpSpPr/>
          <p:nvPr/>
        </p:nvGrpSpPr>
        <p:grpSpPr>
          <a:xfrm>
            <a:off x="7729486" y="1236739"/>
            <a:ext cx="1044548" cy="249129"/>
            <a:chOff x="7669162" y="1079372"/>
            <a:chExt cx="1044548" cy="2491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35DCEC-E49C-8346-B56E-0D8AF06DB0E3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09F5F3-2F97-F443-B691-5BF6736B3DE8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40A4185-5D5A-034B-B3C3-5F6E26F521A8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B67343-3718-234B-904B-4049FF489BD3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/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AF68B978-27CA-A44F-91DA-77D3EA4851BC}"/>
              </a:ext>
            </a:extLst>
          </p:cNvPr>
          <p:cNvGrpSpPr/>
          <p:nvPr/>
        </p:nvGrpSpPr>
        <p:grpSpPr>
          <a:xfrm>
            <a:off x="7729486" y="1478448"/>
            <a:ext cx="1044548" cy="249129"/>
            <a:chOff x="7669162" y="1079372"/>
            <a:chExt cx="1044548" cy="24912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91B3B3-3B3F-A449-8279-BEAA628C937F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9F5E0F8-6974-204F-AF8F-401FF2AB8FB9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7FD7B6-A687-5540-B49D-E6E52EFC39E7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777F4D3-5BA5-FD4A-88F2-1085FD371FDA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7A1334-F734-824A-A162-7EEC397DAF56}"/>
              </a:ext>
            </a:extLst>
          </p:cNvPr>
          <p:cNvGrpSpPr/>
          <p:nvPr/>
        </p:nvGrpSpPr>
        <p:grpSpPr>
          <a:xfrm>
            <a:off x="7728862" y="1728327"/>
            <a:ext cx="1046420" cy="742090"/>
            <a:chOff x="7728862" y="1728327"/>
            <a:chExt cx="1046420" cy="74209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F2F81BF-A6B8-5742-B480-7020BE8DE8BD}"/>
                </a:ext>
              </a:extLst>
            </p:cNvPr>
            <p:cNvGrpSpPr/>
            <p:nvPr/>
          </p:nvGrpSpPr>
          <p:grpSpPr>
            <a:xfrm>
              <a:off x="7728862" y="1973422"/>
              <a:ext cx="1046420" cy="254598"/>
              <a:chOff x="7667290" y="1079372"/>
              <a:chExt cx="1046420" cy="25459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2CF782D-62FE-1A4D-9EBE-DC8CE4E5DFE7}"/>
                  </a:ext>
                </a:extLst>
              </p:cNvPr>
              <p:cNvSpPr/>
              <p:nvPr/>
            </p:nvSpPr>
            <p:spPr>
              <a:xfrm>
                <a:off x="7667290" y="1084841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F9DDCDE-EC65-424D-B2E0-FB3523E9CB47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B6D7AB0-C609-A241-975F-34A2A632BC5E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C104AD7-B8DF-B44B-A0AC-E23473929F06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3BED18B-2CFE-3540-9042-260FD78708D3}"/>
                </a:ext>
              </a:extLst>
            </p:cNvPr>
            <p:cNvGrpSpPr/>
            <p:nvPr/>
          </p:nvGrpSpPr>
          <p:grpSpPr>
            <a:xfrm>
              <a:off x="7729486" y="1728327"/>
              <a:ext cx="1044548" cy="249129"/>
              <a:chOff x="7669162" y="1079372"/>
              <a:chExt cx="1044548" cy="24912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6C5508A-D35A-0047-954C-78B76E2BCAC8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407CA10-EB33-CD4F-86F2-D751BE31DF4A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A634787-C3CC-7D45-B0D3-DF4E2FE1AB8B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F5E1C67-D578-294B-BA17-036C6E54C33E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/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291EF11-5E78-454E-A527-125229DF8DFB}"/>
                </a:ext>
              </a:extLst>
            </p:cNvPr>
            <p:cNvGrpSpPr/>
            <p:nvPr/>
          </p:nvGrpSpPr>
          <p:grpSpPr>
            <a:xfrm>
              <a:off x="7729486" y="2221288"/>
              <a:ext cx="1044548" cy="249129"/>
              <a:chOff x="7669162" y="1079372"/>
              <a:chExt cx="1044548" cy="24912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B6C376C-A6F0-254E-A59F-A7F0AADC4695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5F997ED-53CC-0945-9C25-4FDF9BA9724B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37C8A3D-CB37-D147-8C66-7263B9B701E3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3F418E8-A2E5-5B4C-8B46-5A9CFB519CB5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/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B15FC0D-D106-5E48-9476-47A482271F35}"/>
              </a:ext>
            </a:extLst>
          </p:cNvPr>
          <p:cNvGrpSpPr/>
          <p:nvPr/>
        </p:nvGrpSpPr>
        <p:grpSpPr>
          <a:xfrm>
            <a:off x="6447957" y="3821462"/>
            <a:ext cx="416071" cy="403724"/>
            <a:chOff x="6690792" y="3328730"/>
            <a:chExt cx="568200" cy="519300"/>
          </a:xfrm>
        </p:grpSpPr>
        <p:sp>
          <p:nvSpPr>
            <p:cNvPr id="94" name="Google Shape;266;p29">
              <a:extLst>
                <a:ext uri="{FF2B5EF4-FFF2-40B4-BE49-F238E27FC236}">
                  <a16:creationId xmlns:a16="http://schemas.microsoft.com/office/drawing/2014/main" id="{F5619779-E432-AB47-953E-DE64F26DB709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271;p29">
              <a:extLst>
                <a:ext uri="{FF2B5EF4-FFF2-40B4-BE49-F238E27FC236}">
                  <a16:creationId xmlns:a16="http://schemas.microsoft.com/office/drawing/2014/main" id="{A17BF407-90E4-7741-A617-0024F408F84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96" name="Google Shape;272;p29">
                <a:extLst>
                  <a:ext uri="{FF2B5EF4-FFF2-40B4-BE49-F238E27FC236}">
                    <a16:creationId xmlns:a16="http://schemas.microsoft.com/office/drawing/2014/main" id="{E201239C-C959-1842-BC2E-157012762ECB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73;p29">
                <a:extLst>
                  <a:ext uri="{FF2B5EF4-FFF2-40B4-BE49-F238E27FC236}">
                    <a16:creationId xmlns:a16="http://schemas.microsoft.com/office/drawing/2014/main" id="{7EA252DE-6089-1C43-AE67-6EA59FA9A2A2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74;p29">
                <a:extLst>
                  <a:ext uri="{FF2B5EF4-FFF2-40B4-BE49-F238E27FC236}">
                    <a16:creationId xmlns:a16="http://schemas.microsoft.com/office/drawing/2014/main" id="{06998EB0-45D3-824E-83C6-CB96F94E21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75;p29">
                <a:extLst>
                  <a:ext uri="{FF2B5EF4-FFF2-40B4-BE49-F238E27FC236}">
                    <a16:creationId xmlns:a16="http://schemas.microsoft.com/office/drawing/2014/main" id="{80A04988-70BC-FC45-B105-50BA1CE9CC0E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76;p29">
                <a:extLst>
                  <a:ext uri="{FF2B5EF4-FFF2-40B4-BE49-F238E27FC236}">
                    <a16:creationId xmlns:a16="http://schemas.microsoft.com/office/drawing/2014/main" id="{60064983-2068-FB40-AA7B-7157B2D386ED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/>
              <p:nvPr/>
            </p:nvSpPr>
            <p:spPr>
              <a:xfrm>
                <a:off x="6877047" y="3771175"/>
                <a:ext cx="266822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Repetitive case: tile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From aggregate to entire domain.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47" y="3771175"/>
                <a:ext cx="2668220" cy="477054"/>
              </a:xfrm>
              <a:prstGeom prst="rect">
                <a:avLst/>
              </a:prstGeom>
              <a:blipFill>
                <a:blip r:embed="rId23"/>
                <a:stretch>
                  <a:fillRect l="-474"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0.08628 -0.000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8 -0.00031 L 0.17066 0.000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3" grpId="0" animBg="1"/>
      <p:bldP spid="4" grpId="0" animBg="1"/>
      <p:bldP spid="8" grpId="0" animBg="1"/>
      <p:bldP spid="53" grpId="0"/>
      <p:bldP spid="54" grpId="0"/>
      <p:bldP spid="55" grpId="0"/>
      <p:bldP spid="56" grpId="0"/>
      <p:bldP spid="57" grpId="0"/>
      <p:bldP spid="62" grpId="0"/>
      <p:bldP spid="63" grpId="0"/>
      <p:bldP spid="70" grpId="0"/>
      <p:bldP spid="92" grpId="0"/>
      <p:bldP spid="1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  <a:blipFill>
                <a:blip r:embed="rId5"/>
                <a:stretch>
                  <a:fillRect l="-200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pic>
        <p:nvPicPr>
          <p:cNvPr id="8" name="r_4_2_vs_smoothing" descr="r_4_2_vs_smoothing">
            <a:hlinkClick r:id="" action="ppaction://media"/>
            <a:extLst>
              <a:ext uri="{FF2B5EF4-FFF2-40B4-BE49-F238E27FC236}">
                <a16:creationId xmlns:a16="http://schemas.microsoft.com/office/drawing/2014/main" id="{6E013BFF-024E-2142-9CE3-16FACD461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5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  <a:blipFill>
                <a:blip r:embed="rId4"/>
                <a:stretch>
                  <a:fillRect l="-1954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pic>
        <p:nvPicPr>
          <p:cNvPr id="18" name="r_6_2_vs_smoothing" descr="r_6_2_vs_smoothing">
            <a:hlinkClick r:id="" action="ppaction://media"/>
            <a:extLst>
              <a:ext uri="{FF2B5EF4-FFF2-40B4-BE49-F238E27FC236}">
                <a16:creationId xmlns:a16="http://schemas.microsoft.com/office/drawing/2014/main" id="{45701694-E30B-0746-846F-2AE7CDFA5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4339D-90A5-C543-A3F5-FD340359ABBB}"/>
              </a:ext>
            </a:extLst>
          </p:cNvPr>
          <p:cNvGrpSpPr/>
          <p:nvPr/>
        </p:nvGrpSpPr>
        <p:grpSpPr>
          <a:xfrm>
            <a:off x="2534122" y="4358875"/>
            <a:ext cx="395045" cy="425589"/>
            <a:chOff x="977625" y="3269343"/>
            <a:chExt cx="460843" cy="421182"/>
          </a:xfrm>
        </p:grpSpPr>
        <p:sp>
          <p:nvSpPr>
            <p:cNvPr id="20" name="Google Shape;267;p29">
              <a:extLst>
                <a:ext uri="{FF2B5EF4-FFF2-40B4-BE49-F238E27FC236}">
                  <a16:creationId xmlns:a16="http://schemas.microsoft.com/office/drawing/2014/main" id="{D7074983-01FE-B74D-83E1-C85125D57E5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77;p29">
              <a:extLst>
                <a:ext uri="{FF2B5EF4-FFF2-40B4-BE49-F238E27FC236}">
                  <a16:creationId xmlns:a16="http://schemas.microsoft.com/office/drawing/2014/main" id="{6404185D-AE36-3047-82E3-1A47600559AD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2" name="Google Shape;278;p29">
                <a:extLst>
                  <a:ext uri="{FF2B5EF4-FFF2-40B4-BE49-F238E27FC236}">
                    <a16:creationId xmlns:a16="http://schemas.microsoft.com/office/drawing/2014/main" id="{0F65318A-E527-064F-9743-452EE88D35B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79;p29">
                <a:extLst>
                  <a:ext uri="{FF2B5EF4-FFF2-40B4-BE49-F238E27FC236}">
                    <a16:creationId xmlns:a16="http://schemas.microsoft.com/office/drawing/2014/main" id="{9AAEEF83-7C69-7D49-BCEB-8E2998F15E93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/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# coarse variable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species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Helmholtz: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is natural: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cos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sin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,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left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right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waves.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blipFill>
                <a:blip r:embed="rId6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6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48" name="Google Shape;548;p44"/>
          <p:cNvSpPr txBox="1"/>
          <p:nvPr/>
        </p:nvSpPr>
        <p:spPr>
          <a:xfrm>
            <a:off x="615463" y="3379000"/>
            <a:ext cx="178681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Achi Brandt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ACHIBR@GMAIL.COM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Weizmann Institute of Science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UCLA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Oren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Livne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OREN.LIVNE@GMAIL.COM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Educational Testing Service</a:t>
            </a:r>
            <a:endParaRPr lang="en-US"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James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Brannick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jjb23@psu.edu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PSU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Karsten</a:t>
            </a: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Kahl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kkahl@uni-wuppertal.de</a:t>
            </a: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University of Wuppertal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4B007227-7E9A-D34B-A537-A1451C101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5" t="5265" r="475" b="14735"/>
          <a:stretch/>
        </p:blipFill>
        <p:spPr>
          <a:xfrm>
            <a:off x="6798864" y="1758703"/>
            <a:ext cx="1490472" cy="1490472"/>
          </a:xfrm>
          <a:prstGeom prst="ellipse">
            <a:avLst/>
          </a:prstGeom>
        </p:spPr>
      </p:pic>
      <p:pic>
        <p:nvPicPr>
          <p:cNvPr id="2050" name="Picture 2" descr="SIAM | Fellows">
            <a:extLst>
              <a:ext uri="{FF2B5EF4-FFF2-40B4-BE49-F238E27FC236}">
                <a16:creationId xmlns:a16="http://schemas.microsoft.com/office/drawing/2014/main" id="{A3E6A32F-3405-5B4D-BE6E-FED93D454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1236" r="-716" b="11264"/>
          <a:stretch/>
        </p:blipFill>
        <p:spPr bwMode="auto">
          <a:xfrm>
            <a:off x="763635" y="1758703"/>
            <a:ext cx="1490472" cy="14904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: James Brannick">
            <a:extLst>
              <a:ext uri="{FF2B5EF4-FFF2-40B4-BE49-F238E27FC236}">
                <a16:creationId xmlns:a16="http://schemas.microsoft.com/office/drawing/2014/main" id="{9B5A5870-77E9-BF4C-B1F6-4689730ED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1" t="31842" r="14156" b="30023"/>
          <a:stretch/>
        </p:blipFill>
        <p:spPr bwMode="auto">
          <a:xfrm>
            <a:off x="4905143" y="1758703"/>
            <a:ext cx="1517904" cy="14871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by a body of water&#10;&#10;Description automatically generated with low confidence">
            <a:extLst>
              <a:ext uri="{FF2B5EF4-FFF2-40B4-BE49-F238E27FC236}">
                <a16:creationId xmlns:a16="http://schemas.microsoft.com/office/drawing/2014/main" id="{1D3EC05B-BFED-9146-A6DC-5124A6482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5" t="28721" r="56207" b="42917"/>
          <a:stretch/>
        </p:blipFill>
        <p:spPr>
          <a:xfrm>
            <a:off x="2840050" y="1829599"/>
            <a:ext cx="1468063" cy="145876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A16196-8E4C-F847-842E-0629A7A05166}"/>
              </a:ext>
            </a:extLst>
          </p:cNvPr>
          <p:cNvSpPr/>
          <p:nvPr/>
        </p:nvSpPr>
        <p:spPr>
          <a:xfrm>
            <a:off x="1013342" y="3871397"/>
            <a:ext cx="7941815" cy="798745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0C5C90-80C0-184B-9331-2D508DF65C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117239" cy="857400"/>
              </a:xfrm>
            </p:spPr>
            <p:txBody>
              <a:bodyPr/>
              <a:lstStyle/>
              <a:p>
                <a:r>
                  <a:rPr lang="en-US" dirty="0"/>
                  <a:t>How to choose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= #components?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0C5C90-80C0-184B-9331-2D508DF65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117239" cy="857400"/>
              </a:xfrm>
              <a:blipFill>
                <a:blip r:embed="rId2"/>
                <a:stretch>
                  <a:fillRect l="-2139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</p:spPr>
            <p:txBody>
              <a:bodyPr/>
              <a:lstStyle/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SVD is best rank-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Frobenius approximation.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Unexplained variance = relative interpolation error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For Laplace,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is piecewise constant, so error can be large!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  <a:blipFill>
                <a:blip r:embed="rId3"/>
                <a:stretch>
                  <a:fillRect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06EC-0019-D640-B3DC-62268CFE8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/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blipFill>
                <a:blip r:embed="rId4"/>
                <a:stretch>
                  <a:fillRect l="-1250" t="-106667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/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blipFill>
                <a:blip r:embed="rId5"/>
                <a:stretch>
                  <a:fillRect l="-15764"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3C362-9624-1341-8E61-1612E7B7AA72}"/>
              </a:ext>
            </a:extLst>
          </p:cNvPr>
          <p:cNvGrpSpPr/>
          <p:nvPr/>
        </p:nvGrpSpPr>
        <p:grpSpPr>
          <a:xfrm>
            <a:off x="1133062" y="4037755"/>
            <a:ext cx="395045" cy="425589"/>
            <a:chOff x="977625" y="3269343"/>
            <a:chExt cx="460843" cy="421182"/>
          </a:xfrm>
        </p:grpSpPr>
        <p:sp>
          <p:nvSpPr>
            <p:cNvPr id="9" name="Google Shape;267;p29">
              <a:extLst>
                <a:ext uri="{FF2B5EF4-FFF2-40B4-BE49-F238E27FC236}">
                  <a16:creationId xmlns:a16="http://schemas.microsoft.com/office/drawing/2014/main" id="{9AFD0E76-EBEB-B341-812B-FDBC4551903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77;p29">
              <a:extLst>
                <a:ext uri="{FF2B5EF4-FFF2-40B4-BE49-F238E27FC236}">
                  <a16:creationId xmlns:a16="http://schemas.microsoft.com/office/drawing/2014/main" id="{7779E5CA-AEEC-D747-86F0-453B40C7B696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1" name="Google Shape;278;p29">
                <a:extLst>
                  <a:ext uri="{FF2B5EF4-FFF2-40B4-BE49-F238E27FC236}">
                    <a16:creationId xmlns:a16="http://schemas.microsoft.com/office/drawing/2014/main" id="{E0CA964C-D16D-6644-8F0C-7914DB1E45B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79;p29">
                <a:extLst>
                  <a:ext uri="{FF2B5EF4-FFF2-40B4-BE49-F238E27FC236}">
                    <a16:creationId xmlns:a16="http://schemas.microsoft.com/office/drawing/2014/main" id="{655FEDA8-291A-9E4D-9C3B-79C19FFAF70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0E8A38-59CE-1E42-B6C9-88218FB46956}"/>
              </a:ext>
            </a:extLst>
          </p:cNvPr>
          <p:cNvSpPr txBox="1"/>
          <p:nvPr/>
        </p:nvSpPr>
        <p:spPr>
          <a:xfrm>
            <a:off x="1552089" y="3980715"/>
            <a:ext cx="7403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SVD only to provide </a:t>
            </a:r>
            <a:r>
              <a:rPr lang="en-US" sz="2000" b="1" dirty="0">
                <a:solidFill>
                  <a:schemeClr val="tx1"/>
                </a:solidFill>
              </a:rPr>
              <a:t>tentative</a:t>
            </a:r>
            <a:r>
              <a:rPr lang="en-US" sz="2000" dirty="0">
                <a:solidFill>
                  <a:schemeClr val="tx1"/>
                </a:solidFill>
              </a:rPr>
              <a:t> values of coarsening ratios.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actual number of components to be determined by the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quantitative predictor of cycle convergence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  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8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3045859"/>
            <a:ext cx="82510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4. Quantitative Quality Prediction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5" y="3988924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allows designing each multilevel component separately and reliably (coarsening &amp; cycle).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5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C99968-92A6-7E43-AFBD-F8D2F0105DC3}"/>
              </a:ext>
            </a:extLst>
          </p:cNvPr>
          <p:cNvSpPr/>
          <p:nvPr/>
        </p:nvSpPr>
        <p:spPr>
          <a:xfrm>
            <a:off x="893699" y="3572293"/>
            <a:ext cx="7811033" cy="1124640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9FBD92-D072-6746-97C8-CABC76F7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76772" cy="857400"/>
          </a:xfrm>
        </p:spPr>
        <p:txBody>
          <a:bodyPr/>
          <a:lstStyle/>
          <a:p>
            <a:r>
              <a:rPr lang="en-US" sz="2800" dirty="0"/>
              <a:t>Mock Cycle: Predictor of 2-level Convergence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</p:spPr>
            <p:txBody>
              <a:bodyPr/>
              <a:lstStyle/>
              <a:p>
                <a:r>
                  <a:rPr lang="en-US" dirty="0"/>
                  <a:t>Start with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MockCycle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Relax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times.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10657-D32A-FF4E-AB3C-25183C95A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8A7BE7-589C-CE44-B1E7-4F71D3010189}"/>
              </a:ext>
            </a:extLst>
          </p:cNvPr>
          <p:cNvGrpSpPr/>
          <p:nvPr/>
        </p:nvGrpSpPr>
        <p:grpSpPr>
          <a:xfrm>
            <a:off x="6451423" y="2655425"/>
            <a:ext cx="458840" cy="410950"/>
            <a:chOff x="7912375" y="267788"/>
            <a:chExt cx="568200" cy="519300"/>
          </a:xfrm>
        </p:grpSpPr>
        <p:sp>
          <p:nvSpPr>
            <p:cNvPr id="6" name="Google Shape;268;p29">
              <a:extLst>
                <a:ext uri="{FF2B5EF4-FFF2-40B4-BE49-F238E27FC236}">
                  <a16:creationId xmlns:a16="http://schemas.microsoft.com/office/drawing/2014/main" id="{ED769E22-9099-B842-9519-CBE15DE518CF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" name="Google Shape;281;p29">
              <a:extLst>
                <a:ext uri="{FF2B5EF4-FFF2-40B4-BE49-F238E27FC236}">
                  <a16:creationId xmlns:a16="http://schemas.microsoft.com/office/drawing/2014/main" id="{9555D146-4B1A-5940-AECD-4D9C357756A2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" name="Google Shape;282;p29">
              <a:extLst>
                <a:ext uri="{FF2B5EF4-FFF2-40B4-BE49-F238E27FC236}">
                  <a16:creationId xmlns:a16="http://schemas.microsoft.com/office/drawing/2014/main" id="{E482F6FC-D2AC-874B-A0E4-5FF93EFD78B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5CAFB8-CAA9-934D-81FE-1CE116510789}"/>
              </a:ext>
            </a:extLst>
          </p:cNvPr>
          <p:cNvSpPr txBox="1"/>
          <p:nvPr/>
        </p:nvSpPr>
        <p:spPr>
          <a:xfrm>
            <a:off x="6994299" y="2571750"/>
            <a:ext cx="2082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Direct solver/</a:t>
            </a:r>
            <a:r>
              <a:rPr lang="en-US" dirty="0" err="1">
                <a:solidFill>
                  <a:schemeClr val="tx1"/>
                </a:solidFill>
              </a:rPr>
              <a:t>Kaczmarz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To project. 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/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blipFill>
                <a:blip r:embed="rId3"/>
                <a:stretch>
                  <a:fillRect l="-613" t="-6250" r="-184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52BD9-FFE3-9B47-AD7D-32D0BA3D5274}"/>
              </a:ext>
            </a:extLst>
          </p:cNvPr>
          <p:cNvGrpSpPr/>
          <p:nvPr/>
        </p:nvGrpSpPr>
        <p:grpSpPr>
          <a:xfrm>
            <a:off x="987784" y="3723340"/>
            <a:ext cx="395045" cy="425589"/>
            <a:chOff x="977625" y="3269343"/>
            <a:chExt cx="460843" cy="421182"/>
          </a:xfrm>
        </p:grpSpPr>
        <p:sp>
          <p:nvSpPr>
            <p:cNvPr id="16" name="Google Shape;267;p29">
              <a:extLst>
                <a:ext uri="{FF2B5EF4-FFF2-40B4-BE49-F238E27FC236}">
                  <a16:creationId xmlns:a16="http://schemas.microsoft.com/office/drawing/2014/main" id="{4FC6F843-B62B-D742-97F9-A512FBC47A11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77;p29">
              <a:extLst>
                <a:ext uri="{FF2B5EF4-FFF2-40B4-BE49-F238E27FC236}">
                  <a16:creationId xmlns:a16="http://schemas.microsoft.com/office/drawing/2014/main" id="{67A7CFF1-A174-6842-A761-062F7268F9B8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8" name="Google Shape;278;p29">
                <a:extLst>
                  <a:ext uri="{FF2B5EF4-FFF2-40B4-BE49-F238E27FC236}">
                    <a16:creationId xmlns:a16="http://schemas.microsoft.com/office/drawing/2014/main" id="{24BC98C7-E00A-A140-A740-F1AFCB2E740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9;p29">
                <a:extLst>
                  <a:ext uri="{FF2B5EF4-FFF2-40B4-BE49-F238E27FC236}">
                    <a16:creationId xmlns:a16="http://schemas.microsoft.com/office/drawing/2014/main" id="{1D0A461D-6FED-B24B-A14F-3A6BE9C71DC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35DA32-42B1-2E42-96E5-8BEAE1017EB8}"/>
              </a:ext>
            </a:extLst>
          </p:cNvPr>
          <p:cNvSpPr txBox="1"/>
          <p:nvPr/>
        </p:nvSpPr>
        <p:spPr>
          <a:xfrm>
            <a:off x="1406811" y="3666300"/>
            <a:ext cx="747204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Mock Cycle asymptotic convergence factor as the </a:t>
            </a:r>
            <a:r>
              <a:rPr lang="en-US" sz="2000" b="1" dirty="0">
                <a:solidFill>
                  <a:schemeClr val="tx1"/>
                </a:solidFill>
              </a:rPr>
              <a:t>ultimate</a:t>
            </a:r>
            <a:r>
              <a:rPr lang="en-US" sz="2000" dirty="0">
                <a:solidFill>
                  <a:schemeClr val="tx1"/>
                </a:solidFill>
              </a:rPr>
              <a:t> coarsening quality test.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Determines the optimal aggregate size, #components. Generalizes LFA.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51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2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Convergence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Efficiency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1D58EB-3C90-5844-BC30-9457EAD70A41}"/>
              </a:ext>
            </a:extLst>
          </p:cNvPr>
          <p:cNvGrpSpPr/>
          <p:nvPr/>
        </p:nvGrpSpPr>
        <p:grpSpPr>
          <a:xfrm>
            <a:off x="952500" y="3732832"/>
            <a:ext cx="395045" cy="425589"/>
            <a:chOff x="977625" y="3269343"/>
            <a:chExt cx="460843" cy="421182"/>
          </a:xfrm>
        </p:grpSpPr>
        <p:sp>
          <p:nvSpPr>
            <p:cNvPr id="11" name="Google Shape;267;p29">
              <a:extLst>
                <a:ext uri="{FF2B5EF4-FFF2-40B4-BE49-F238E27FC236}">
                  <a16:creationId xmlns:a16="http://schemas.microsoft.com/office/drawing/2014/main" id="{ABE05B4B-7745-0647-9DBB-FDAE6205C8B8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77;p29">
              <a:extLst>
                <a:ext uri="{FF2B5EF4-FFF2-40B4-BE49-F238E27FC236}">
                  <a16:creationId xmlns:a16="http://schemas.microsoft.com/office/drawing/2014/main" id="{FD7EA689-C96A-DF41-9360-A603FB55DFB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3" name="Google Shape;278;p29">
                <a:extLst>
                  <a:ext uri="{FF2B5EF4-FFF2-40B4-BE49-F238E27FC236}">
                    <a16:creationId xmlns:a16="http://schemas.microsoft.com/office/drawing/2014/main" id="{0DC8EF67-6041-954A-9FDA-51D0E5060925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79;p29">
                <a:extLst>
                  <a:ext uri="{FF2B5EF4-FFF2-40B4-BE49-F238E27FC236}">
                    <a16:creationId xmlns:a16="http://schemas.microsoft.com/office/drawing/2014/main" id="{34CFA171-D4B5-2B41-966A-D533D2FECB2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/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coarsening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Compare different choices. Reduction per relaxation sweep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smoothing rate, up to accuracy limit.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blipFill>
                <a:blip r:embed="rId4"/>
                <a:stretch>
                  <a:fillRect l="-1010" t="-18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FD78C-F4A8-FA48-9350-690EEA780DAF}"/>
              </a:ext>
            </a:extLst>
          </p:cNvPr>
          <p:cNvGrpSpPr/>
          <p:nvPr/>
        </p:nvGrpSpPr>
        <p:grpSpPr>
          <a:xfrm>
            <a:off x="952500" y="4492508"/>
            <a:ext cx="395045" cy="425589"/>
            <a:chOff x="977625" y="3269343"/>
            <a:chExt cx="460843" cy="421182"/>
          </a:xfrm>
        </p:grpSpPr>
        <p:sp>
          <p:nvSpPr>
            <p:cNvPr id="23" name="Google Shape;267;p29">
              <a:extLst>
                <a:ext uri="{FF2B5EF4-FFF2-40B4-BE49-F238E27FC236}">
                  <a16:creationId xmlns:a16="http://schemas.microsoft.com/office/drawing/2014/main" id="{DD7D05BC-FC3F-7746-9054-180CC1D4F5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77;p29">
              <a:extLst>
                <a:ext uri="{FF2B5EF4-FFF2-40B4-BE49-F238E27FC236}">
                  <a16:creationId xmlns:a16="http://schemas.microsoft.com/office/drawing/2014/main" id="{B4595B6D-9EBF-4841-BCB4-0A4B64E270BA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5" name="Google Shape;278;p29">
                <a:extLst>
                  <a:ext uri="{FF2B5EF4-FFF2-40B4-BE49-F238E27FC236}">
                    <a16:creationId xmlns:a16="http://schemas.microsoft.com/office/drawing/2014/main" id="{C9363139-55B7-C74A-86FF-085A93B6B058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9;p29">
                <a:extLst>
                  <a:ext uri="{FF2B5EF4-FFF2-40B4-BE49-F238E27FC236}">
                    <a16:creationId xmlns:a16="http://schemas.microsoft.com/office/drawing/2014/main" id="{4DE34C3F-F7D8-5C48-AC55-CADD4D0F5D1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/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interpolation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2-level rates should attain mock cycle rates.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blipFill>
                <a:blip r:embed="rId5"/>
                <a:stretch>
                  <a:fillRect l="-673"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48B646-2414-EA4E-9C32-3A7D5996DD50}"/>
              </a:ext>
            </a:extLst>
          </p:cNvPr>
          <p:cNvGrpSpPr/>
          <p:nvPr/>
        </p:nvGrpSpPr>
        <p:grpSpPr>
          <a:xfrm>
            <a:off x="5474139" y="3756582"/>
            <a:ext cx="395045" cy="425589"/>
            <a:chOff x="977625" y="3269343"/>
            <a:chExt cx="460843" cy="421182"/>
          </a:xfrm>
        </p:grpSpPr>
        <p:sp>
          <p:nvSpPr>
            <p:cNvPr id="36" name="Google Shape;267;p29">
              <a:extLst>
                <a:ext uri="{FF2B5EF4-FFF2-40B4-BE49-F238E27FC236}">
                  <a16:creationId xmlns:a16="http://schemas.microsoft.com/office/drawing/2014/main" id="{CD7C4FCB-6701-0047-88B6-6A92F7B626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277;p29">
              <a:extLst>
                <a:ext uri="{FF2B5EF4-FFF2-40B4-BE49-F238E27FC236}">
                  <a16:creationId xmlns:a16="http://schemas.microsoft.com/office/drawing/2014/main" id="{B992915A-575B-B346-AF7D-E387E7CA93E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38" name="Google Shape;278;p29">
                <a:extLst>
                  <a:ext uri="{FF2B5EF4-FFF2-40B4-BE49-F238E27FC236}">
                    <a16:creationId xmlns:a16="http://schemas.microsoft.com/office/drawing/2014/main" id="{CED79E04-4543-394A-9276-FD525F1961C3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79;p29">
                <a:extLst>
                  <a:ext uri="{FF2B5EF4-FFF2-40B4-BE49-F238E27FC236}">
                    <a16:creationId xmlns:a16="http://schemas.microsoft.com/office/drawing/2014/main" id="{2E5218B4-76A7-F949-B3C1-B06483B3DF5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CE8C851-A5EC-EE44-BB0C-C7CD7D8D3576}"/>
              </a:ext>
            </a:extLst>
          </p:cNvPr>
          <p:cNvSpPr txBox="1"/>
          <p:nvPr/>
        </p:nvSpPr>
        <p:spPr>
          <a:xfrm>
            <a:off x="5893166" y="3699542"/>
            <a:ext cx="325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Generalizes LFA.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Quantitative numerical predictors &gt; theory.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62648-7B46-9145-B7EB-01F83FC4BEC9}"/>
              </a:ext>
            </a:extLst>
          </p:cNvPr>
          <p:cNvGrpSpPr/>
          <p:nvPr/>
        </p:nvGrpSpPr>
        <p:grpSpPr>
          <a:xfrm>
            <a:off x="5474139" y="4450173"/>
            <a:ext cx="395045" cy="425589"/>
            <a:chOff x="977625" y="3269343"/>
            <a:chExt cx="460843" cy="421182"/>
          </a:xfrm>
        </p:grpSpPr>
        <p:sp>
          <p:nvSpPr>
            <p:cNvPr id="42" name="Google Shape;267;p29">
              <a:extLst>
                <a:ext uri="{FF2B5EF4-FFF2-40B4-BE49-F238E27FC236}">
                  <a16:creationId xmlns:a16="http://schemas.microsoft.com/office/drawing/2014/main" id="{930D17C6-3664-AB46-94C8-61F6C6D67F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77;p29">
              <a:extLst>
                <a:ext uri="{FF2B5EF4-FFF2-40B4-BE49-F238E27FC236}">
                  <a16:creationId xmlns:a16="http://schemas.microsoft.com/office/drawing/2014/main" id="{B9C96EB5-B803-7749-8CA3-98DD8492E8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44" name="Google Shape;278;p29">
                <a:extLst>
                  <a:ext uri="{FF2B5EF4-FFF2-40B4-BE49-F238E27FC236}">
                    <a16:creationId xmlns:a16="http://schemas.microsoft.com/office/drawing/2014/main" id="{92C02985-26F2-4C4B-B3E9-BE74BDF779A1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79;p29">
                <a:extLst>
                  <a:ext uri="{FF2B5EF4-FFF2-40B4-BE49-F238E27FC236}">
                    <a16:creationId xmlns:a16="http://schemas.microsoft.com/office/drawing/2014/main" id="{77104D62-5033-4B4E-9B7F-5495A6BB385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D31E5DD-7B86-354F-A728-B6A9B0B7110B}"/>
              </a:ext>
            </a:extLst>
          </p:cNvPr>
          <p:cNvSpPr txBox="1"/>
          <p:nvPr/>
        </p:nvSpPr>
        <p:spPr>
          <a:xfrm>
            <a:off x="5893166" y="4393133"/>
            <a:ext cx="32508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Prefer small aggregate size.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Aggressive coarsening can be too ambitious.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2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40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5. Interpolation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lt1"/>
                </a:solidFill>
              </a:rPr>
              <a:t>is </a:t>
            </a:r>
            <a:r>
              <a:rPr lang="en-US" u="sng" dirty="0">
                <a:solidFill>
                  <a:schemeClr val="lt1"/>
                </a:solidFill>
              </a:rPr>
              <a:t>constructed</a:t>
            </a:r>
            <a:r>
              <a:rPr lang="en-US" dirty="0">
                <a:solidFill>
                  <a:schemeClr val="lt1"/>
                </a:solidFill>
              </a:rPr>
              <a:t> to accurately reproduce TFs, but </a:t>
            </a:r>
            <a:r>
              <a:rPr lang="en-US" u="sng" dirty="0">
                <a:solidFill>
                  <a:schemeClr val="lt1"/>
                </a:solidFill>
              </a:rPr>
              <a:t>tested</a:t>
            </a:r>
            <a:r>
              <a:rPr lang="en-US" dirty="0">
                <a:solidFill>
                  <a:schemeClr val="lt1"/>
                </a:solidFill>
              </a:rPr>
              <a:t> via two-level cycle rates. 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18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50C8028-C3BD-3B47-8BA3-5FCD9A3DEB1C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6D634-6E25-D542-9B55-8AD91852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178346" cy="857400"/>
          </a:xfrm>
        </p:spPr>
        <p:txBody>
          <a:bodyPr/>
          <a:lstStyle/>
          <a:p>
            <a:r>
              <a:rPr lang="en-US" dirty="0"/>
              <a:t>Ridge Least-Squares Fitting to TFs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</p:spPr>
            <p:txBody>
              <a:bodyPr/>
              <a:lstStyle/>
              <a:p>
                <a:r>
                  <a:rPr lang="en-US" sz="1600" dirty="0"/>
                  <a:t>Weighting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local norm; unimportant for comparable TFs.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determined by minimizing interpolation error on validation samples. (Use SVD!)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×?</m:t>
                        </m:r>
                      </m:sub>
                    </m:sSub>
                  </m:oMath>
                </a14:m>
                <a:r>
                  <a:rPr lang="en-US" sz="1600" dirty="0"/>
                  <a:t> tiled from aggregate to domain;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/>
                  <a:t> is possible, but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/>
                  <a:t> is easier.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8365-A4FF-FF44-BF0A-FCF1CFAF9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/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blipFill>
                <a:blip r:embed="rId4"/>
                <a:stretch>
                  <a:fillRect l="-276" t="-124074" b="-17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/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−1;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blipFill>
                <a:blip r:embed="rId5"/>
                <a:stretch>
                  <a:fillRect l="-3311" t="-27778" r="-46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6A47258-E94D-1046-B5FB-3793F3DB4B7B}"/>
              </a:ext>
            </a:extLst>
          </p:cNvPr>
          <p:cNvGrpSpPr/>
          <p:nvPr/>
        </p:nvGrpSpPr>
        <p:grpSpPr>
          <a:xfrm>
            <a:off x="953273" y="4376859"/>
            <a:ext cx="305821" cy="296746"/>
            <a:chOff x="6690792" y="3328730"/>
            <a:chExt cx="568200" cy="519300"/>
          </a:xfrm>
        </p:grpSpPr>
        <p:sp>
          <p:nvSpPr>
            <p:cNvPr id="26" name="Google Shape;266;p29">
              <a:extLst>
                <a:ext uri="{FF2B5EF4-FFF2-40B4-BE49-F238E27FC236}">
                  <a16:creationId xmlns:a16="http://schemas.microsoft.com/office/drawing/2014/main" id="{FD3CC5E0-D8A4-BB42-B72A-9006EC30C174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grpSp>
          <p:nvGrpSpPr>
            <p:cNvPr id="27" name="Google Shape;271;p29">
              <a:extLst>
                <a:ext uri="{FF2B5EF4-FFF2-40B4-BE49-F238E27FC236}">
                  <a16:creationId xmlns:a16="http://schemas.microsoft.com/office/drawing/2014/main" id="{B7B871C5-6217-FE4E-876C-5D069A6B820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8" name="Google Shape;272;p29">
                <a:extLst>
                  <a:ext uri="{FF2B5EF4-FFF2-40B4-BE49-F238E27FC236}">
                    <a16:creationId xmlns:a16="http://schemas.microsoft.com/office/drawing/2014/main" id="{921D6AB5-5604-9243-B9DD-27FDC9EC6EA3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29" name="Google Shape;273;p29">
                <a:extLst>
                  <a:ext uri="{FF2B5EF4-FFF2-40B4-BE49-F238E27FC236}">
                    <a16:creationId xmlns:a16="http://schemas.microsoft.com/office/drawing/2014/main" id="{1A2AEA55-8422-194B-A8D3-26B96FCEBD7A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0" name="Google Shape;274;p29">
                <a:extLst>
                  <a:ext uri="{FF2B5EF4-FFF2-40B4-BE49-F238E27FC236}">
                    <a16:creationId xmlns:a16="http://schemas.microsoft.com/office/drawing/2014/main" id="{B6147216-EBEF-174A-9172-4FD78EBDEDF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1" name="Google Shape;275;p29">
                <a:extLst>
                  <a:ext uri="{FF2B5EF4-FFF2-40B4-BE49-F238E27FC236}">
                    <a16:creationId xmlns:a16="http://schemas.microsoft.com/office/drawing/2014/main" id="{E316BE9B-98A1-0845-A3A8-17513BD16DE4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2" name="Google Shape;276;p29">
                <a:extLst>
                  <a:ext uri="{FF2B5EF4-FFF2-40B4-BE49-F238E27FC236}">
                    <a16:creationId xmlns:a16="http://schemas.microsoft.com/office/drawing/2014/main" id="{1EE16775-2C8B-E149-B7DD-C02BC6D34F98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A7F61C-741E-8440-84B9-FADFA365767B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49E2686-7778-984E-B0F8-C2E14BDAFD1C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9C0E2B-0809-BD4C-B684-129380E307CB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ABF28B-6B77-D240-BF1A-D769A7BE5036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E4193F-EAD8-3C4B-9F7F-B8DA6C8E04FF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7E59DB-7C3F-1443-9419-F11D883F8B65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08B962-AF9B-214E-9223-A55D297D0EA5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A2037-77FF-6A4E-B0F6-47AF268A2E08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F22096-8336-2C4A-9F12-1CDDC50E71D5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/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/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/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/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A2C06ECC-4F49-8349-912B-31F0F90B6F04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77050B-338A-CC47-BEF3-B70BCF2BA534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8B3F51-6EE1-204E-94F7-93907BE1215B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D5CFB40-4465-DB4F-B9E4-C369F8EB66E2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52CDF5-3AE4-6C48-940C-5C7A649B07A8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688CA5-7373-5C4C-83E6-CB0E9DE1B1BA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925D8E-F117-C547-9ECF-E95DCD83BFF1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940578F-19FD-3E4D-AB21-10D3B671DBA1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1D2C97F-AB9B-6D4A-8083-CDD3C1F4AEA6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A1DD05-115A-A04E-AA2D-976CB52BD0A9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3F1F3C-7781-F84B-9C69-72F505DDC594}"/>
              </a:ext>
            </a:extLst>
          </p:cNvPr>
          <p:cNvSpPr txBox="1"/>
          <p:nvPr/>
        </p:nvSpPr>
        <p:spPr>
          <a:xfrm>
            <a:off x="143828" y="2000299"/>
            <a:ext cx="119739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Caliber = 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AF1C002-247D-3642-81D3-FDF555632074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3171DF3-2F48-5F47-A0EB-CFD8980D08B6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41DCF2-E89D-BC4B-A198-5D46FEDFC676}"/>
              </a:ext>
            </a:extLst>
          </p:cNvPr>
          <p:cNvSpPr txBox="1"/>
          <p:nvPr/>
        </p:nvSpPr>
        <p:spPr>
          <a:xfrm>
            <a:off x="910282" y="2014149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B54FB9-4D5B-D744-9F9C-C5E11ABFC691}"/>
              </a:ext>
            </a:extLst>
          </p:cNvPr>
          <p:cNvSpPr txBox="1"/>
          <p:nvPr/>
        </p:nvSpPr>
        <p:spPr>
          <a:xfrm>
            <a:off x="904841" y="2006482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/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2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3" grpId="0" animBg="1"/>
      <p:bldP spid="69" grpId="0"/>
      <p:bldP spid="70" grpId="0" animBg="1"/>
      <p:bldP spid="71" grpId="0" animBg="1"/>
      <p:bldP spid="72" grpId="0"/>
      <p:bldP spid="74" grpId="0"/>
      <p:bldP spid="74" grpId="1"/>
      <p:bldP spid="80" grpId="0"/>
      <p:bldP spid="8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predicts 2-level well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48681088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r>
                                  <a:rPr lang="en-US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ar-AE"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48681088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5263" t="-6667" r="-8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5263" t="-6667" r="-7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5263" t="-6667" r="-6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5263" t="-6667" r="-5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5263" t="-6667" r="-4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5263" t="-6667" r="-3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05263" t="-6667" r="-2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18571" t="-6667" r="-10000" b="-35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217500" r="-912281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325641" r="-912281" b="-1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415000" r="-912281" b="-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873489" y="4321228"/>
                <a:ext cx="119739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 </m:t>
                    </m:r>
                    <m:r>
                      <a:rPr lang="en-US" sz="11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</a:p>
              <a:p>
                <a:r>
                  <a:rPr lang="en-US" sz="11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𝜈</m:t>
                    </m:r>
                    <m:r>
                      <a:rPr lang="en-US" sz="11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=30</m:t>
                    </m:r>
                  </m:oMath>
                </a14:m>
                <a:endParaRPr lang="en-US" sz="11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89" y="4321228"/>
                <a:ext cx="11973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74C0F8F-C3C1-0842-A882-2C3D0CF1B1AD}"/>
              </a:ext>
            </a:extLst>
          </p:cNvPr>
          <p:cNvGrpSpPr/>
          <p:nvPr/>
        </p:nvGrpSpPr>
        <p:grpSpPr>
          <a:xfrm>
            <a:off x="2582518" y="4321228"/>
            <a:ext cx="395045" cy="425589"/>
            <a:chOff x="977625" y="3269343"/>
            <a:chExt cx="460843" cy="421182"/>
          </a:xfrm>
        </p:grpSpPr>
        <p:sp>
          <p:nvSpPr>
            <p:cNvPr id="8" name="Google Shape;267;p29">
              <a:extLst>
                <a:ext uri="{FF2B5EF4-FFF2-40B4-BE49-F238E27FC236}">
                  <a16:creationId xmlns:a16="http://schemas.microsoft.com/office/drawing/2014/main" id="{3F3D8DF0-3FBB-F447-972E-61AC1FBBEF2E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277;p29">
              <a:extLst>
                <a:ext uri="{FF2B5EF4-FFF2-40B4-BE49-F238E27FC236}">
                  <a16:creationId xmlns:a16="http://schemas.microsoft.com/office/drawing/2014/main" id="{52D54EE7-F9F4-B340-B8FC-49F5B89BF867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0" name="Google Shape;278;p29">
                <a:extLst>
                  <a:ext uri="{FF2B5EF4-FFF2-40B4-BE49-F238E27FC236}">
                    <a16:creationId xmlns:a16="http://schemas.microsoft.com/office/drawing/2014/main" id="{A82A5807-DC2D-E541-AE9E-8A451922683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79;p29">
                <a:extLst>
                  <a:ext uri="{FF2B5EF4-FFF2-40B4-BE49-F238E27FC236}">
                    <a16:creationId xmlns:a16="http://schemas.microsoft.com/office/drawing/2014/main" id="{AD90C16F-A217-7B45-9AE5-F3BBDA130FF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/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2-level rates guide the choice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TF reconstruction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or energy error are bad predictors.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blipFill>
                <a:blip r:embed="rId5"/>
                <a:stretch>
                  <a:fillRect l="-1010" t="-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2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A19F-A564-C146-9CEC-397C2416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Coarse-level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B70BB-A01F-D442-8F4B-B2B4B3A1BC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168F69-78FE-2B45-87D5-794EB8365A14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31A1A4-7EC5-5847-A700-249E89A3D40A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B177FD-3950-0A4C-A7E3-3462DE12C461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A0B133-2976-9C44-8787-AFD72A03C400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05953C-BDFC-F142-A0CD-11ECFB0958B5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707275-420D-D641-998F-DFDCB54ED801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66874B-8434-1549-9E5D-0D598CD86424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6E96D2-2B76-C34F-A62C-D7303A4E0A20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1C3D6B-1E61-604B-B467-58C518A9149B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F0ED3D-C817-D94F-9DD9-E0D0A7FBD3ED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C347A6-B023-F043-A0F9-1AD01D273DB8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579F532-F54F-144B-85F2-EE88576EBA35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006101-B446-944F-A5C3-27B0C796353F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237503-2241-414E-B2B9-6DAF8213F1E7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6DA48D-B198-4545-8F58-545E4E7F133F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462E80-3EDD-C842-A6FA-29802D89AB4E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085D7D-3A64-4B42-A80A-E8CF9A1240BA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718863-A010-C444-8705-AC565D52FE3F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3B77F6-71EF-7548-A411-7E700A89C071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ADACDA-4C3F-AF4E-AFBF-62F1DABE6F6F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3CE16D-0984-1E41-B766-9DFF4DD38D43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1459E5-9D49-3042-BAEE-3A46588036DB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8AAF7F-07C0-D047-BACC-5E7EC716EFA3}"/>
              </a:ext>
            </a:extLst>
          </p:cNvPr>
          <p:cNvSpPr/>
          <p:nvPr/>
        </p:nvSpPr>
        <p:spPr>
          <a:xfrm>
            <a:off x="2530522" y="199359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4B376-F576-0C40-91A8-DD3C54E9DFE2}"/>
              </a:ext>
            </a:extLst>
          </p:cNvPr>
          <p:cNvSpPr/>
          <p:nvPr/>
        </p:nvSpPr>
        <p:spPr>
          <a:xfrm>
            <a:off x="2530522" y="234919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/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sSup>
                        <m:sSupPr>
                          <m:ctrlPr>
                            <a:rPr lang="ar-AE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pPr>
                        <m:e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𝑅</m:t>
                          </m:r>
                        </m:e>
                        <m:sup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blipFill>
                <a:blip r:embed="rId2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/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𝑃</m:t>
                      </m:r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7773F48-DDB3-4D4A-A9E7-C6EE97631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72231"/>
              </p:ext>
            </p:extLst>
          </p:nvPr>
        </p:nvGraphicFramePr>
        <p:xfrm>
          <a:off x="1705956" y="2844482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77948439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432200156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00473470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51621936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035121320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502079419"/>
                    </a:ext>
                  </a:extLst>
                </a:gridCol>
              </a:tblGrid>
              <a:tr h="3029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0.34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0.01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1032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-1.46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17129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CDC9A5C-B634-7348-8C24-5AD932DF6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139244"/>
              </p:ext>
            </p:extLst>
          </p:nvPr>
        </p:nvGraphicFramePr>
        <p:xfrm>
          <a:off x="1722862" y="3726331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5687458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994150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580852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91498605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185376755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6365788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606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-0.63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62272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63F1422-34ED-E54E-BA8C-523F691B8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80493"/>
              </p:ext>
            </p:extLst>
          </p:nvPr>
        </p:nvGraphicFramePr>
        <p:xfrm>
          <a:off x="3301700" y="1335054"/>
          <a:ext cx="2264435" cy="228600"/>
        </p:xfrm>
        <a:graphic>
          <a:graphicData uri="http://schemas.openxmlformats.org/drawingml/2006/table">
            <a:tbl>
              <a:tblPr/>
              <a:tblGrid>
                <a:gridCol w="452887">
                  <a:extLst>
                    <a:ext uri="{9D8B030D-6E8A-4147-A177-3AD203B41FA5}">
                      <a16:colId xmlns:a16="http://schemas.microsoft.com/office/drawing/2014/main" val="240558707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2892227571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699625099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163455450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952067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-2.23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14194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5A5212C-5084-7441-8BE3-AFAF490A84FF}"/>
              </a:ext>
            </a:extLst>
          </p:cNvPr>
          <p:cNvSpPr txBox="1"/>
          <p:nvPr/>
        </p:nvSpPr>
        <p:spPr>
          <a:xfrm>
            <a:off x="7493800" y="3418554"/>
            <a:ext cx="136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Ray Equations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860F5-01F7-4949-A4FC-24332102506B}"/>
              </a:ext>
            </a:extLst>
          </p:cNvPr>
          <p:cNvSpPr txBox="1"/>
          <p:nvPr/>
        </p:nvSpPr>
        <p:spPr>
          <a:xfrm>
            <a:off x="7493799" y="1255544"/>
            <a:ext cx="1535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Wave Equation</a:t>
            </a:r>
          </a:p>
        </p:txBody>
      </p:sp>
    </p:spTree>
    <p:extLst>
      <p:ext uri="{BB962C8B-B14F-4D97-AF65-F5344CB8AC3E}">
        <p14:creationId xmlns:p14="http://schemas.microsoft.com/office/powerpoint/2010/main" val="318685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3-level is OK, but still wanting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806108247"/>
                  </p:ext>
                </p:extLst>
              </p:nvPr>
            </p:nvGraphicFramePr>
            <p:xfrm>
              <a:off x="952499" y="1564481"/>
              <a:ext cx="7318010" cy="250512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11545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6332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712125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1117378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Mock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0 -&gt; 1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1 -&gt; 2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1.68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0.0147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3-level, V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806108247"/>
                  </p:ext>
                </p:extLst>
              </p:nvPr>
            </p:nvGraphicFramePr>
            <p:xfrm>
              <a:off x="952499" y="1564481"/>
              <a:ext cx="7318010" cy="250512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11545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6332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712125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1117378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55000" t="-7500" r="-721667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1818" t="-7500" r="-556061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4167" t="-7500" r="-409722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4167" t="-7500" r="-309722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4167" t="-7500" r="-209722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59091" t="-7500" r="-6818" b="-4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Mock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0 -&gt; 1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1 -&gt; 2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1.68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0.0147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3-level, V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873489" y="4321228"/>
                <a:ext cx="1464194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 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𝑅𝐴𝑃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,  </m:t>
                    </m:r>
                    <m:r>
                      <a:rPr lang="en-US" sz="11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  <a:endParaRPr lang="en-US" sz="11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89" y="4321228"/>
                <a:ext cx="1464194" cy="261610"/>
              </a:xfrm>
              <a:prstGeom prst="rect">
                <a:avLst/>
              </a:prstGeom>
              <a:blipFill>
                <a:blip r:embed="rId4"/>
                <a:stretch>
                  <a:fillRect t="-4762" b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AMG work for many new problems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6. Bootstrap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Improves and reveals test functions as more levels are gradually added to the multilevel solver.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7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B2BE535-C67A-AB4C-9BB3-C3B4E19AA6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Save Setup Cost by Switching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B2BE535-C67A-AB4C-9BB3-C3B4E19AA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53" r="-215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74139" y="1708880"/>
                <a:ext cx="7395721" cy="2849260"/>
              </a:xfrm>
            </p:spPr>
            <p:txBody>
              <a:bodyPr/>
              <a:lstStyle/>
              <a:p>
                <a:r>
                  <a:rPr lang="en-US" sz="2000" dirty="0"/>
                  <a:t>Smooth TFs more efficiently by mini-cycles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to obtain high-order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Temporarily work with expensive, accurate operator for 2-level bootstrapping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r>
                  <a:rPr lang="en-US" sz="2000" dirty="0"/>
                  <a:t>Post-processing:</a:t>
                </a:r>
              </a:p>
              <a:p>
                <a:pPr lvl="1"/>
                <a:r>
                  <a:rPr lang="en-US" sz="2000" dirty="0" err="1"/>
                  <a:t>Sparsify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Symmetrize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74139" y="1708880"/>
                <a:ext cx="7395721" cy="284926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4A74A9-16F9-634B-A24A-3AAAC7AB9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581DBD-7ABC-E24C-80F1-8D15819D78E2}"/>
              </a:ext>
            </a:extLst>
          </p:cNvPr>
          <p:cNvGrpSpPr/>
          <p:nvPr/>
        </p:nvGrpSpPr>
        <p:grpSpPr>
          <a:xfrm>
            <a:off x="6244389" y="3407147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3F5C682D-3444-844D-8365-7F16C3811886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E848FBDA-E91A-6E49-8354-D6E593E8D5BB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171659D3-CE86-EB47-BCE5-A117E2ED0BA7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120E333F-710A-E84B-9E5D-7F2A127AC52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/>
              <p:nvPr/>
            </p:nvSpPr>
            <p:spPr>
              <a:xfrm>
                <a:off x="6684487" y="3278916"/>
                <a:ext cx="2459513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AMG+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!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For the first time,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is not just a prediction tool (mock cycle), but used in bootstrap &amp; solver.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487" y="3278916"/>
                <a:ext cx="2459513" cy="815608"/>
              </a:xfrm>
              <a:prstGeom prst="rect">
                <a:avLst/>
              </a:prstGeom>
              <a:blipFill>
                <a:blip r:embed="rId5"/>
                <a:stretch>
                  <a:fillRect l="-1031" t="-1538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696843-DB6A-8048-B5FF-F02A0C9DF249}"/>
                  </a:ext>
                </a:extLst>
              </p:cNvPr>
              <p:cNvSpPr txBox="1"/>
              <p:nvPr/>
            </p:nvSpPr>
            <p:spPr>
              <a:xfrm>
                <a:off x="3704602" y="1235087"/>
                <a:ext cx="13288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696843-DB6A-8048-B5FF-F02A0C9D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02" y="1235087"/>
                <a:ext cx="1328871" cy="43088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3660B-A58B-A44E-9F22-3AF5C438B517}"/>
                  </a:ext>
                </a:extLst>
              </p:cNvPr>
              <p:cNvSpPr txBox="1"/>
              <p:nvPr/>
            </p:nvSpPr>
            <p:spPr>
              <a:xfrm>
                <a:off x="3160384" y="1240750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3660B-A58B-A44E-9F22-3AF5C438B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84" y="1240750"/>
                <a:ext cx="2008744" cy="430887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266B93-4085-1047-88FF-9D608DBFA08B}"/>
                  </a:ext>
                </a:extLst>
              </p:cNvPr>
              <p:cNvSpPr txBox="1"/>
              <p:nvPr/>
            </p:nvSpPr>
            <p:spPr>
              <a:xfrm>
                <a:off x="3160384" y="1240029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266B93-4085-1047-88FF-9D608DBFA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84" y="1240029"/>
                <a:ext cx="2008744" cy="430887"/>
              </a:xfrm>
              <a:prstGeom prst="rect">
                <a:avLst/>
              </a:prstGeom>
              <a:blipFill>
                <a:blip r:embed="rId8"/>
                <a:stretch>
                  <a:fillRect l="-5000" r="-5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/>
              <p:nvPr/>
            </p:nvSpPr>
            <p:spPr>
              <a:xfrm>
                <a:off x="1024553" y="3916761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=.5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53" y="3916761"/>
                <a:ext cx="89146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/>
              <p:nvPr/>
            </p:nvSpPr>
            <p:spPr>
              <a:xfrm>
                <a:off x="2643250" y="3871129"/>
                <a:ext cx="1127844" cy="746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04</m:t>
                    </m:r>
                  </m:oMath>
                </a14:m>
                <a:r>
                  <a:rPr lang="en-US" sz="14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38</m:t>
                    </m:r>
                  </m:oMath>
                </a14:m>
                <a:r>
                  <a:rPr lang="en-US" sz="14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250" y="3871129"/>
                <a:ext cx="1127844" cy="746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Mini-Cycle Shrinkage in 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1BD1D-FA59-674C-9B86-8960A566B2C9}"/>
              </a:ext>
            </a:extLst>
          </p:cNvPr>
          <p:cNvSpPr txBox="1"/>
          <p:nvPr/>
        </p:nvSpPr>
        <p:spPr>
          <a:xfrm>
            <a:off x="2643250" y="3619011"/>
            <a:ext cx="1904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2-level Cycle(2,2;4)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121842-E15D-5A46-866C-D8BC49704C77}"/>
              </a:ext>
            </a:extLst>
          </p:cNvPr>
          <p:cNvSpPr txBox="1"/>
          <p:nvPr/>
        </p:nvSpPr>
        <p:spPr>
          <a:xfrm>
            <a:off x="1024871" y="3645760"/>
            <a:ext cx="98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Kaczmarz</a:t>
            </a:r>
            <a:endParaRPr lang="en-US" dirty="0"/>
          </a:p>
        </p:txBody>
      </p:sp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32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E8F47-A00F-C54F-9CA7-D6C7A4DB0DEC}"/>
              </a:ext>
            </a:extLst>
          </p:cNvPr>
          <p:cNvGrpSpPr/>
          <p:nvPr/>
        </p:nvGrpSpPr>
        <p:grpSpPr>
          <a:xfrm>
            <a:off x="5289425" y="3699904"/>
            <a:ext cx="395045" cy="425589"/>
            <a:chOff x="977625" y="3269343"/>
            <a:chExt cx="460843" cy="421182"/>
          </a:xfrm>
        </p:grpSpPr>
        <p:sp>
          <p:nvSpPr>
            <p:cNvPr id="21" name="Google Shape;267;p29">
              <a:extLst>
                <a:ext uri="{FF2B5EF4-FFF2-40B4-BE49-F238E27FC236}">
                  <a16:creationId xmlns:a16="http://schemas.microsoft.com/office/drawing/2014/main" id="{D6F2E324-4C30-314C-9223-EB79F41C004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77;p29">
              <a:extLst>
                <a:ext uri="{FF2B5EF4-FFF2-40B4-BE49-F238E27FC236}">
                  <a16:creationId xmlns:a16="http://schemas.microsoft.com/office/drawing/2014/main" id="{7A4A8398-1346-1149-94C8-719D391E5813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3" name="Google Shape;278;p29">
                <a:extLst>
                  <a:ext uri="{FF2B5EF4-FFF2-40B4-BE49-F238E27FC236}">
                    <a16:creationId xmlns:a16="http://schemas.microsoft.com/office/drawing/2014/main" id="{602FF145-DB2A-E441-93AC-EF50A074B15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9;p29">
                <a:extLst>
                  <a:ext uri="{FF2B5EF4-FFF2-40B4-BE49-F238E27FC236}">
                    <a16:creationId xmlns:a16="http://schemas.microsoft.com/office/drawing/2014/main" id="{95D56CFF-DCF9-EE4D-927C-BAEF18A66A7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D515E1D-181B-A545-8638-560775A3382F}"/>
              </a:ext>
            </a:extLst>
          </p:cNvPr>
          <p:cNvSpPr txBox="1"/>
          <p:nvPr/>
        </p:nvSpPr>
        <p:spPr>
          <a:xfrm>
            <a:off x="5716404" y="3619011"/>
            <a:ext cx="223546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Mini-cycle shrinks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more efficiently than relaxation, even if asymptotically slow.</a:t>
            </a:r>
            <a:endParaRPr lang="en-US" sz="105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pic>
        <p:nvPicPr>
          <p:cNvPr id="2" name="mini_cycle_shrinkage" descr="mini_cycle_shrinkage">
            <a:hlinkClick r:id="" action="ppaction://media"/>
            <a:extLst>
              <a:ext uri="{FF2B5EF4-FFF2-40B4-BE49-F238E27FC236}">
                <a16:creationId xmlns:a16="http://schemas.microsoft.com/office/drawing/2014/main" id="{418C5DD3-BD9E-984C-B757-801B98FFD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8557" r="8922"/>
          <a:stretch/>
        </p:blipFill>
        <p:spPr>
          <a:xfrm>
            <a:off x="799106" y="1306905"/>
            <a:ext cx="7545788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1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D2BE8-A10A-E246-AF6A-B615124D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CE2274-E92E-2C43-8572-6A83D418E95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7586875" cy="35523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dominated by SVD work.</a:t>
                </a:r>
              </a:p>
              <a:p>
                <a:pPr lvl="1"/>
                <a:r>
                  <a:rPr lang="en-US" dirty="0"/>
                  <a:t>Small of smoothing amount for R</a:t>
                </a:r>
              </a:p>
              <a:p>
                <a:pPr lvl="1"/>
                <a:r>
                  <a:rPr lang="en-US" dirty="0"/>
                  <a:t>More needed for P -&gt; </a:t>
                </a:r>
                <a:r>
                  <a:rPr lang="en-US" i="1" dirty="0"/>
                  <a:t>maybe</a:t>
                </a:r>
                <a:r>
                  <a:rPr lang="en-US" dirty="0"/>
                  <a:t> need bootstrap.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CE2274-E92E-2C43-8572-6A83D418E9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7586875" cy="3552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9ADB0-597A-E44C-8003-9EE1E1164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9755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113554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3" y="3040655"/>
            <a:ext cx="82510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7.  Coarse-level Construction is Local,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978662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which is especially useful for repetitive problems &amp; upscaling.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52" y="285253"/>
            <a:ext cx="8274151" cy="1048811"/>
          </a:xfrm>
        </p:spPr>
        <p:txBody>
          <a:bodyPr/>
          <a:lstStyle/>
          <a:p>
            <a:r>
              <a:rPr lang="en-US" dirty="0"/>
              <a:t>Coarse-level Construction is Local</a:t>
            </a:r>
            <a:br>
              <a:rPr lang="en-US" dirty="0"/>
            </a:br>
            <a:r>
              <a:rPr lang="en-US" dirty="0"/>
              <a:t>(**In Principle)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Relaxation is local, so producing TFs is local.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In repetitive problems, sample across the domain. </a:t>
                </a:r>
              </a:p>
              <a:p>
                <a:r>
                  <a:rPr lang="en-US" sz="2000" dirty="0"/>
                  <a:t>Mock cycle rate well estimated on domain size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Two-level cycle rate well estimated on domain size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  <a:blipFill>
                <a:blip r:embed="rId3"/>
                <a:stretch>
                  <a:fillRect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EA72E-7F44-6647-9914-D23815591948}"/>
              </a:ext>
            </a:extLst>
          </p:cNvPr>
          <p:cNvGrpSpPr/>
          <p:nvPr/>
        </p:nvGrpSpPr>
        <p:grpSpPr>
          <a:xfrm>
            <a:off x="567577" y="3132513"/>
            <a:ext cx="449649" cy="410951"/>
            <a:chOff x="6690792" y="3328730"/>
            <a:chExt cx="568200" cy="519300"/>
          </a:xfrm>
        </p:grpSpPr>
        <p:sp>
          <p:nvSpPr>
            <p:cNvPr id="30" name="Google Shape;266;p29">
              <a:extLst>
                <a:ext uri="{FF2B5EF4-FFF2-40B4-BE49-F238E27FC236}">
                  <a16:creationId xmlns:a16="http://schemas.microsoft.com/office/drawing/2014/main" id="{18918C89-5010-2245-B356-474AF00590C0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271;p29">
              <a:extLst>
                <a:ext uri="{FF2B5EF4-FFF2-40B4-BE49-F238E27FC236}">
                  <a16:creationId xmlns:a16="http://schemas.microsoft.com/office/drawing/2014/main" id="{104F1713-059D-734A-A045-ADD538651375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39" name="Google Shape;272;p29">
                <a:extLst>
                  <a:ext uri="{FF2B5EF4-FFF2-40B4-BE49-F238E27FC236}">
                    <a16:creationId xmlns:a16="http://schemas.microsoft.com/office/drawing/2014/main" id="{A8E4FAC5-273D-9B48-B80F-D5BE3EB3CA17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73;p29">
                <a:extLst>
                  <a:ext uri="{FF2B5EF4-FFF2-40B4-BE49-F238E27FC236}">
                    <a16:creationId xmlns:a16="http://schemas.microsoft.com/office/drawing/2014/main" id="{0D4A765B-DFAC-E04F-8962-BD102197178D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74;p29">
                <a:extLst>
                  <a:ext uri="{FF2B5EF4-FFF2-40B4-BE49-F238E27FC236}">
                    <a16:creationId xmlns:a16="http://schemas.microsoft.com/office/drawing/2014/main" id="{B9983246-9312-604D-A2A2-AAD7E649574F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75;p29">
                <a:extLst>
                  <a:ext uri="{FF2B5EF4-FFF2-40B4-BE49-F238E27FC236}">
                    <a16:creationId xmlns:a16="http://schemas.microsoft.com/office/drawing/2014/main" id="{184EDDAA-DE3A-1E4A-B9A9-1FC1B963120B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76;p29">
                <a:extLst>
                  <a:ext uri="{FF2B5EF4-FFF2-40B4-BE49-F238E27FC236}">
                    <a16:creationId xmlns:a16="http://schemas.microsoft.com/office/drawing/2014/main" id="{6E4ECC98-07AB-9A44-9B47-CC5A9192B124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/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Exploit repetitiveness!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Sample across the (local)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domain.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Tile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𝑅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, 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𝑃</m:t>
                    </m:r>
                  </m:oMath>
                </a14:m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of a single aggregate.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blipFill>
                <a:blip r:embed="rId4"/>
                <a:stretch>
                  <a:fillRect l="-1190" t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070DF2A-9D3A-9842-899B-385F1FC845B8}"/>
              </a:ext>
            </a:extLst>
          </p:cNvPr>
          <p:cNvGrpSpPr/>
          <p:nvPr/>
        </p:nvGrpSpPr>
        <p:grpSpPr>
          <a:xfrm>
            <a:off x="567577" y="3970255"/>
            <a:ext cx="445093" cy="410950"/>
            <a:chOff x="7912375" y="267788"/>
            <a:chExt cx="568200" cy="519300"/>
          </a:xfrm>
        </p:grpSpPr>
        <p:sp>
          <p:nvSpPr>
            <p:cNvPr id="46" name="Google Shape;268;p29">
              <a:extLst>
                <a:ext uri="{FF2B5EF4-FFF2-40B4-BE49-F238E27FC236}">
                  <a16:creationId xmlns:a16="http://schemas.microsoft.com/office/drawing/2014/main" id="{62CDDB87-28CC-C34B-915C-DC462364200C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" name="Google Shape;281;p29">
              <a:extLst>
                <a:ext uri="{FF2B5EF4-FFF2-40B4-BE49-F238E27FC236}">
                  <a16:creationId xmlns:a16="http://schemas.microsoft.com/office/drawing/2014/main" id="{794B79C0-AB47-AF46-B8AC-9830882C810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8" name="Google Shape;282;p29">
              <a:extLst>
                <a:ext uri="{FF2B5EF4-FFF2-40B4-BE49-F238E27FC236}">
                  <a16:creationId xmlns:a16="http://schemas.microsoft.com/office/drawing/2014/main" id="{DAF95C98-C9BD-D244-B385-2171288CA5FD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D9EA766-6D04-6648-B3D1-13355848E506}"/>
              </a:ext>
            </a:extLst>
          </p:cNvPr>
          <p:cNvSpPr txBox="1"/>
          <p:nvPr/>
        </p:nvSpPr>
        <p:spPr>
          <a:xfrm>
            <a:off x="1065695" y="3907774"/>
            <a:ext cx="2760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graph problems,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define domain as a graph neighborhood of a node.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25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Upscaling (WIP)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D5CC5C-B39B-194F-B558-009DCF58EA6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7586875" cy="2769042"/>
              </a:xfrm>
            </p:spPr>
            <p:txBody>
              <a:bodyPr/>
              <a:lstStyle/>
              <a:p>
                <a:r>
                  <a:rPr lang="en-US" dirty="0"/>
                  <a:t>Phase 1:</a:t>
                </a:r>
              </a:p>
              <a:p>
                <a:pPr lvl="1"/>
                <a:r>
                  <a:rPr lang="en-US" dirty="0"/>
                  <a:t>Take a large enough, fixed size domain. </a:t>
                </a:r>
              </a:p>
              <a:p>
                <a:pPr lvl="1"/>
                <a:r>
                  <a:rPr lang="en-US" dirty="0"/>
                  <a:t>Derive all levels’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operators.</a:t>
                </a:r>
              </a:p>
              <a:p>
                <a:pPr lvl="1"/>
                <a:r>
                  <a:rPr lang="en-US" dirty="0"/>
                  <a:t>Tile &amp; use them on a larger domain. </a:t>
                </a:r>
              </a:p>
              <a:p>
                <a:pPr marL="533400" lvl="1" indent="0">
                  <a:buNone/>
                </a:pPr>
                <a:endParaRPr lang="en-US" dirty="0"/>
              </a:p>
              <a:p>
                <a:r>
                  <a:rPr lang="en-US" dirty="0"/>
                  <a:t>Phase 2:</a:t>
                </a:r>
              </a:p>
              <a:p>
                <a:pPr lvl="1"/>
                <a:r>
                  <a:rPr lang="en-US" dirty="0"/>
                  <a:t>Double domain size on every coarsening stage.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D5CC5C-B39B-194F-B558-009DCF58E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7586875" cy="2769042"/>
              </a:xfrm>
              <a:blipFill>
                <a:blip r:embed="rId2"/>
                <a:stretch>
                  <a:fillRect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52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AMG+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CC5C-B39B-194F-B558-009DCF58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28881" cy="35523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Relaxation</a:t>
            </a:r>
            <a:r>
              <a:rPr lang="en-US" sz="1600" dirty="0"/>
              <a:t> should have good shrinkage.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Test Functions (TFs) </a:t>
            </a:r>
            <a:r>
              <a:rPr lang="en-US" sz="1600" dirty="0"/>
              <a:t>are used to construct coarsening &amp; interpolation and.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Coarse-level variables are obtained by </a:t>
            </a:r>
            <a:r>
              <a:rPr lang="en-US" sz="1600" dirty="0">
                <a:solidFill>
                  <a:srgbClr val="C00000"/>
                </a:solidFill>
              </a:rPr>
              <a:t>local TF SVD </a:t>
            </a:r>
            <a:r>
              <a:rPr lang="en-US" sz="1600" dirty="0"/>
              <a:t>and tested by the mock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Quantitative quality prediction </a:t>
            </a:r>
            <a:r>
              <a:rPr lang="en-US" sz="1600" dirty="0"/>
              <a:t>tools, e.g., the mock cycle, guide the separate design of each multigrid component.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Interpolation</a:t>
            </a:r>
            <a:r>
              <a:rPr lang="en-US" sz="1600" dirty="0"/>
              <a:t> is constructed by least-squares fitting of TF values, but ultimately tested via 2-level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TFs &amp; cycle are iteratively improve each other via </a:t>
            </a:r>
            <a:r>
              <a:rPr lang="en-US" sz="1600" dirty="0">
                <a:solidFill>
                  <a:srgbClr val="C00000"/>
                </a:solidFill>
              </a:rPr>
              <a:t>bootstrap</a:t>
            </a:r>
            <a:r>
              <a:rPr lang="en-US" sz="1600" dirty="0"/>
              <a:t>.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Coarse-level construction is a local process </a:t>
            </a:r>
            <a:r>
              <a:rPr lang="en-US" sz="1600" dirty="0"/>
              <a:t>and can naturally support upscaling.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1026" name="Picture 2" descr="Getting to Yes: How to Negotiate Using the Harvard Principle - InLoox">
            <a:extLst>
              <a:ext uri="{FF2B5EF4-FFF2-40B4-BE49-F238E27FC236}">
                <a16:creationId xmlns:a16="http://schemas.microsoft.com/office/drawing/2014/main" id="{F9AE9AD5-ECBB-2A43-A0C8-B3FD724C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95" y="0"/>
            <a:ext cx="2440705" cy="16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4" y="1754213"/>
            <a:ext cx="789386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Questions/Ideas for Applications?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674957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Email us at</a:t>
            </a:r>
            <a:endParaRPr sz="2400" dirty="0">
              <a:solidFill>
                <a:schemeClr val="lt1"/>
              </a:solidFill>
            </a:endParaRP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achibr@gmail.com</a:t>
            </a:r>
            <a:endParaRPr lang="en-US" sz="2000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o</a:t>
            </a:r>
            <a:r>
              <a:rPr lang="en" sz="2000" dirty="0">
                <a:solidFill>
                  <a:schemeClr val="lt1"/>
                </a:solidFill>
              </a:rPr>
              <a:t>ren.livne@gmail.com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jjb23@psu.edu </a:t>
            </a: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kkahl@uni-wuppertal.de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8" name="Google Shape;358;p34">
            <a:extLst>
              <a:ext uri="{FF2B5EF4-FFF2-40B4-BE49-F238E27FC236}">
                <a16:creationId xmlns:a16="http://schemas.microsoft.com/office/drawing/2014/main" id="{39FCB4B4-F993-B549-931C-7E30774A6889}"/>
              </a:ext>
            </a:extLst>
          </p:cNvPr>
          <p:cNvSpPr txBox="1">
            <a:spLocks/>
          </p:cNvSpPr>
          <p:nvPr/>
        </p:nvSpPr>
        <p:spPr>
          <a:xfrm>
            <a:off x="5203545" y="2620173"/>
            <a:ext cx="2233575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>
                <a:solidFill>
                  <a:schemeClr val="lt1"/>
                </a:solidFill>
              </a:rPr>
              <a:t>Twitter</a:t>
            </a:r>
          </a:p>
          <a:p>
            <a:pPr marL="0" indent="0">
              <a:buFont typeface="Lato"/>
              <a:buNone/>
            </a:pPr>
            <a:r>
              <a:rPr lang="en-US" sz="2000" dirty="0">
                <a:solidFill>
                  <a:schemeClr val="lt1"/>
                </a:solidFill>
              </a:rPr>
              <a:t>#AMG+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5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1451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Principle (n.). a general scientific theorem or law that has numerous special applications across a wide field.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62579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Nearly Singular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Systems</a:t>
            </a:r>
          </a:p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Species are not explicitly identified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Highly indefinite</a:t>
            </a:r>
          </a:p>
          <a:p>
            <a:pPr marL="114300" indent="0">
              <a:buNone/>
            </a:pPr>
            <a:endParaRPr lang="en-US" sz="2000" dirty="0"/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Emerging types of coarse variables</a:t>
            </a:r>
            <a:endParaRPr lang="en-US" sz="2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/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 − 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blipFill>
                <a:blip r:embed="rId3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/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/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blipFill>
                <a:blip r:embed="rId5"/>
                <a:stretch>
                  <a:fillRect t="-5000" r="-3922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/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blipFill>
                <a:blip r:embed="rId6"/>
                <a:stretch>
                  <a:fillRect l="-7143" t="-3030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A929B9-B9E9-4140-8F5B-116C7031E73B}"/>
              </a:ext>
            </a:extLst>
          </p:cNvPr>
          <p:cNvSpPr txBox="1"/>
          <p:nvPr/>
        </p:nvSpPr>
        <p:spPr>
          <a:xfrm>
            <a:off x="5586061" y="4092498"/>
            <a:ext cx="1996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</a:rPr>
              <a:t>Multiple types: directional rays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EE8E12-C0E9-8644-9421-3A28987E7FE7}"/>
              </a:ext>
            </a:extLst>
          </p:cNvPr>
          <p:cNvGrpSpPr/>
          <p:nvPr/>
        </p:nvGrpSpPr>
        <p:grpSpPr>
          <a:xfrm>
            <a:off x="7413870" y="1835180"/>
            <a:ext cx="1042832" cy="1049858"/>
            <a:chOff x="8705765" y="2481737"/>
            <a:chExt cx="1071574" cy="11292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FC4C3D-6037-3D42-A83C-93003A1E7D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5" y="2577391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A6100B-CF45-F244-9E88-1E47ADD9B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2577393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20309-BA19-3F4C-B849-2EDCB652D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7" y="303435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74438B-508D-4A48-88AB-86EAB647DD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303357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/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/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/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blipFill>
                  <a:blip r:embed="rId9"/>
                  <a:stretch>
                    <a:fillRect l="-25000" r="-166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/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/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/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/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/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blipFill>
                  <a:blip r:embed="rId14"/>
                  <a:stretch>
                    <a:fillRect l="-27273" r="-2727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/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/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/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blipFill>
                  <a:blip r:embed="rId17"/>
                  <a:stretch>
                    <a:fillRect l="-23077" r="-1538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/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blipFill>
                  <a:blip r:embed="rId18"/>
                  <a:stretch>
                    <a:fillRect l="-23077" r="-2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/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blipFill>
                  <a:blip r:embed="rId19"/>
                  <a:stretch>
                    <a:fillRect l="-23077" r="-1538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/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blipFill>
                  <a:blip r:embed="rId20"/>
                  <a:stretch>
                    <a:fillRect l="-23077" r="-2307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/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/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blipFill>
                  <a:blip r:embed="rId22"/>
                  <a:stretch>
                    <a:fillRect l="-23077" r="-23077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4251F5-871C-F347-AE46-7113286D6ABF}"/>
              </a:ext>
            </a:extLst>
          </p:cNvPr>
          <p:cNvSpPr txBox="1"/>
          <p:nvPr/>
        </p:nvSpPr>
        <p:spPr>
          <a:xfrm>
            <a:off x="5604522" y="2045680"/>
            <a:ext cx="90868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Stokes</a:t>
            </a:r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39A2A8F7-0886-ED41-91D5-773D4F372A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49205" y="3014923"/>
            <a:ext cx="1404861" cy="9272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FFF1DA4-4377-8141-A81D-C8FFD057C6AB}"/>
              </a:ext>
            </a:extLst>
          </p:cNvPr>
          <p:cNvGrpSpPr/>
          <p:nvPr/>
        </p:nvGrpSpPr>
        <p:grpSpPr>
          <a:xfrm>
            <a:off x="7499481" y="3966112"/>
            <a:ext cx="1011967" cy="1008571"/>
            <a:chOff x="2626244" y="1860696"/>
            <a:chExt cx="2498653" cy="242422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596883-CDF5-2B4A-826B-0437B1ECAED8}"/>
                </a:ext>
              </a:extLst>
            </p:cNvPr>
            <p:cNvCxnSpPr>
              <a:cxnSpLocks/>
            </p:cNvCxnSpPr>
            <p:nvPr/>
          </p:nvCxnSpPr>
          <p:spPr>
            <a:xfrm>
              <a:off x="3880884" y="1860696"/>
              <a:ext cx="0" cy="242422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EF23FE-714A-724B-AC89-C58A6975E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244" y="3094074"/>
              <a:ext cx="249865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62F1FA-8453-4547-874B-0B105B552C2D}"/>
                </a:ext>
              </a:extLst>
            </p:cNvPr>
            <p:cNvSpPr/>
            <p:nvPr/>
          </p:nvSpPr>
          <p:spPr>
            <a:xfrm>
              <a:off x="3147240" y="2360429"/>
              <a:ext cx="1456660" cy="146728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CEFDF6-5A18-A147-9F6B-133BEE11F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241" y="2290808"/>
              <a:ext cx="1525775" cy="153691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97A842-B2F6-4D4F-A5ED-AE3594E213E3}"/>
                </a:ext>
              </a:extLst>
            </p:cNvPr>
            <p:cNvCxnSpPr>
              <a:cxnSpLocks/>
            </p:cNvCxnSpPr>
            <p:nvPr/>
          </p:nvCxnSpPr>
          <p:spPr>
            <a:xfrm>
              <a:off x="3062795" y="2275367"/>
              <a:ext cx="1541104" cy="155235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/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blipFill>
                  <a:blip r:embed="rId24"/>
                  <a:stretch>
                    <a:fillRect l="-36364" r="-36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9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45868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 (Cont.)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09662"/>
            <a:ext cx="6462600" cy="386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Upscaling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Deriving equations at increasingly coarser scale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Creating </a:t>
            </a:r>
            <a:r>
              <a:rPr lang="en-US" sz="1600" dirty="0">
                <a:solidFill>
                  <a:srgbClr val="C00000"/>
                </a:solidFill>
              </a:rPr>
              <a:t>interpretable</a:t>
            </a:r>
            <a:r>
              <a:rPr lang="en-US" sz="1600" dirty="0"/>
              <a:t> coarse-level variables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Non-linear systems</a:t>
            </a:r>
          </a:p>
          <a:p>
            <a:pPr lvl="1">
              <a:spcAft>
                <a:spcPts val="200"/>
              </a:spcAft>
            </a:pPr>
            <a:r>
              <a:rPr lang="en-US" sz="1800" dirty="0"/>
              <a:t>where a coarse version is not given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Inverse Problems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Non-local equations 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Stochastic Optimization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geometric locations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locality graph</a:t>
            </a:r>
            <a:endParaRPr lang="en-US" sz="20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E68015-671C-504F-8FB9-FDB1FB1AF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2" t="70201" r="59206" b="11643"/>
          <a:stretch/>
        </p:blipFill>
        <p:spPr>
          <a:xfrm>
            <a:off x="8012794" y="1364298"/>
            <a:ext cx="823474" cy="859108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312342-0721-EB4A-B184-A666C1893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" t="71130" r="86947" b="11394"/>
          <a:stretch/>
        </p:blipFill>
        <p:spPr>
          <a:xfrm>
            <a:off x="6564223" y="1386182"/>
            <a:ext cx="790533" cy="826919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1D675FC7-59A8-474B-8C2A-96DA3CF6C760}"/>
              </a:ext>
            </a:extLst>
          </p:cNvPr>
          <p:cNvSpPr/>
          <p:nvPr/>
        </p:nvSpPr>
        <p:spPr>
          <a:xfrm>
            <a:off x="7480707" y="1638248"/>
            <a:ext cx="435434" cy="27111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A9A83A-1DB8-1D49-975B-EC18CEE83145}"/>
              </a:ext>
            </a:extLst>
          </p:cNvPr>
          <p:cNvSpPr txBox="1"/>
          <p:nvPr/>
        </p:nvSpPr>
        <p:spPr>
          <a:xfrm>
            <a:off x="6892953" y="4114145"/>
            <a:ext cx="1763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Neural networks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0CD1D133-EFE5-3D4E-BBCC-C576685D90D9}"/>
              </a:ext>
            </a:extLst>
          </p:cNvPr>
          <p:cNvSpPr/>
          <p:nvPr/>
        </p:nvSpPr>
        <p:spPr>
          <a:xfrm>
            <a:off x="6536112" y="3853831"/>
            <a:ext cx="295275" cy="891383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/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blipFill>
                <a:blip r:embed="rId4"/>
                <a:stretch>
                  <a:fillRect l="-25543" t="-153333" b="-2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26;p17">
            <a:extLst>
              <a:ext uri="{FF2B5EF4-FFF2-40B4-BE49-F238E27FC236}">
                <a16:creationId xmlns:a16="http://schemas.microsoft.com/office/drawing/2014/main" id="{34C41FFF-7721-7C42-A871-CDAE499283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/>
      <p:bldP spid="47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39348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729280" y="1523401"/>
            <a:ext cx="4250361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SOLVE THE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1D HELMHOLTZ EQUATION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challenge: automatically derive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ray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coarse variables 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fine variables.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exploit particulars of Helmholtz or 1D.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Factor out other, unrelated difficulties.</a:t>
            </a:r>
          </a:p>
        </p:txBody>
      </p:sp>
      <p:sp>
        <p:nvSpPr>
          <p:cNvPr id="95" name="Google Shape;95;p13"/>
          <p:cNvSpPr txBox="1"/>
          <p:nvPr/>
        </p:nvSpPr>
        <p:spPr>
          <a:xfrm>
            <a:off x="4907280" y="1498393"/>
            <a:ext cx="4250362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GENERAL MULTILEVEL PRINCIPLES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that can apply to a wide variety of problems.</a:t>
            </a:r>
            <a:endParaRPr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dirty="0"/>
                  <a:t>Discretization: 5-point,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-accurate.</a:t>
                </a:r>
              </a:p>
              <a:p>
                <a:r>
                  <a:rPr lang="en-US" sz="1600" dirty="0"/>
                  <a:t>Solve fast on a f</a:t>
                </a:r>
                <a:r>
                  <a:rPr lang="en-US" sz="1600" b="0" dirty="0"/>
                  <a:t>ixed domain size. Choose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𝑘h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s.t.</a:t>
                </a:r>
                <a:r>
                  <a:rPr lang="en-US" sz="1600" b="0" dirty="0"/>
                  <a:t> integer #wavelengths per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Periodicity factors out discretization accuracy, radiation B.C.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−30+12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D44F7A9-2165-8C4C-B4A5-9A6DE533A747}"/>
              </a:ext>
            </a:extLst>
          </p:cNvPr>
          <p:cNvGrpSpPr/>
          <p:nvPr/>
        </p:nvGrpSpPr>
        <p:grpSpPr>
          <a:xfrm>
            <a:off x="1115359" y="2275596"/>
            <a:ext cx="6411155" cy="541802"/>
            <a:chOff x="1115359" y="2275596"/>
            <a:chExt cx="6411155" cy="54180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7E084EA-073C-5143-B742-45B5C0C11068}"/>
                </a:ext>
              </a:extLst>
            </p:cNvPr>
            <p:cNvCxnSpPr/>
            <p:nvPr/>
          </p:nvCxnSpPr>
          <p:spPr>
            <a:xfrm>
              <a:off x="1214381" y="2747109"/>
              <a:ext cx="6312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A655BD-2BE4-FF40-9B2B-4421683A51E6}"/>
                </a:ext>
              </a:extLst>
            </p:cNvPr>
            <p:cNvSpPr/>
            <p:nvPr/>
          </p:nvSpPr>
          <p:spPr>
            <a:xfrm>
              <a:off x="1200341" y="268331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5BE11-1162-054B-A270-B1A32B35D451}"/>
                </a:ext>
              </a:extLst>
            </p:cNvPr>
            <p:cNvSpPr/>
            <p:nvPr/>
          </p:nvSpPr>
          <p:spPr>
            <a:xfrm>
              <a:off x="1989245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248F2-D222-2548-A5B3-423504BCF387}"/>
                </a:ext>
              </a:extLst>
            </p:cNvPr>
            <p:cNvSpPr/>
            <p:nvPr/>
          </p:nvSpPr>
          <p:spPr>
            <a:xfrm>
              <a:off x="2778149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BA1FB2-9AC6-0548-B2BC-2D7C49F0E105}"/>
                </a:ext>
              </a:extLst>
            </p:cNvPr>
            <p:cNvSpPr/>
            <p:nvPr/>
          </p:nvSpPr>
          <p:spPr>
            <a:xfrm>
              <a:off x="3579030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7720CE-77D2-374E-95E9-6407650622F2}"/>
                </a:ext>
              </a:extLst>
            </p:cNvPr>
            <p:cNvSpPr/>
            <p:nvPr/>
          </p:nvSpPr>
          <p:spPr>
            <a:xfrm>
              <a:off x="4344447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AC3849-CBBA-3E44-B0B1-AEB968608FA1}"/>
                </a:ext>
              </a:extLst>
            </p:cNvPr>
            <p:cNvSpPr/>
            <p:nvPr/>
          </p:nvSpPr>
          <p:spPr>
            <a:xfrm>
              <a:off x="5144861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0B6691-5BE1-7049-90FD-42C85FEF6F8E}"/>
                </a:ext>
              </a:extLst>
            </p:cNvPr>
            <p:cNvSpPr/>
            <p:nvPr/>
          </p:nvSpPr>
          <p:spPr>
            <a:xfrm>
              <a:off x="5933765" y="2680368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CD816D-6D55-DB47-807A-F0704E96AAFB}"/>
                </a:ext>
              </a:extLst>
            </p:cNvPr>
            <p:cNvSpPr/>
            <p:nvPr/>
          </p:nvSpPr>
          <p:spPr>
            <a:xfrm>
              <a:off x="6722669" y="267652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/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/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/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/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357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1" grpId="0"/>
      <p:bldP spid="42" grpId="0"/>
      <p:bldP spid="44" grpId="0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b="0" dirty="0"/>
                  <a:t>Fixed domain size.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=96,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=0.523…</m:t>
                    </m:r>
                  </m:oMath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/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320C3-4874-9E42-B683-2D39D81DA2DE}"/>
              </a:ext>
            </a:extLst>
          </p:cNvPr>
          <p:cNvGrpSpPr/>
          <p:nvPr/>
        </p:nvGrpSpPr>
        <p:grpSpPr>
          <a:xfrm>
            <a:off x="1011713" y="4069238"/>
            <a:ext cx="476432" cy="435429"/>
            <a:chOff x="6690792" y="3328730"/>
            <a:chExt cx="568200" cy="519300"/>
          </a:xfrm>
        </p:grpSpPr>
        <p:sp>
          <p:nvSpPr>
            <p:cNvPr id="25" name="Google Shape;266;p29">
              <a:extLst>
                <a:ext uri="{FF2B5EF4-FFF2-40B4-BE49-F238E27FC236}">
                  <a16:creationId xmlns:a16="http://schemas.microsoft.com/office/drawing/2014/main" id="{EC8C3109-72A9-6A44-B63B-FBA89744C16C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71;p29">
              <a:extLst>
                <a:ext uri="{FF2B5EF4-FFF2-40B4-BE49-F238E27FC236}">
                  <a16:creationId xmlns:a16="http://schemas.microsoft.com/office/drawing/2014/main" id="{F52BB531-9344-E444-8040-C4FCE5314DB7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7" name="Google Shape;272;p29">
                <a:extLst>
                  <a:ext uri="{FF2B5EF4-FFF2-40B4-BE49-F238E27FC236}">
                    <a16:creationId xmlns:a16="http://schemas.microsoft.com/office/drawing/2014/main" id="{2F6480F3-DB2B-5A42-87E1-0BF3D29E4E4F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3;p29">
                <a:extLst>
                  <a:ext uri="{FF2B5EF4-FFF2-40B4-BE49-F238E27FC236}">
                    <a16:creationId xmlns:a16="http://schemas.microsoft.com/office/drawing/2014/main" id="{1F8F0B17-04C9-404E-8198-720852328221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4;p29">
                <a:extLst>
                  <a:ext uri="{FF2B5EF4-FFF2-40B4-BE49-F238E27FC236}">
                    <a16:creationId xmlns:a16="http://schemas.microsoft.com/office/drawing/2014/main" id="{B87655A6-3650-B84C-8590-C56A48E1E64D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5;p29">
                <a:extLst>
                  <a:ext uri="{FF2B5EF4-FFF2-40B4-BE49-F238E27FC236}">
                    <a16:creationId xmlns:a16="http://schemas.microsoft.com/office/drawing/2014/main" id="{5E46C48C-A533-B948-AF65-224E1082AE2D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6;p29">
                <a:extLst>
                  <a:ext uri="{FF2B5EF4-FFF2-40B4-BE49-F238E27FC236}">
                    <a16:creationId xmlns:a16="http://schemas.microsoft.com/office/drawing/2014/main" id="{CF2853A0-0DE3-0749-9E97-E5CAD10C2349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D28EF0F-C1D5-734C-A2FB-7735F959309D}"/>
              </a:ext>
            </a:extLst>
          </p:cNvPr>
          <p:cNvSpPr txBox="1"/>
          <p:nvPr/>
        </p:nvSpPr>
        <p:spPr>
          <a:xfrm>
            <a:off x="1509831" y="3995665"/>
            <a:ext cx="2980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Repetitiveness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We exploit the equations’ repetitiveness for simplicity &amp; eyeing upscaling.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−2.226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/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1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2205</Words>
  <Application>Microsoft Macintosh PowerPoint</Application>
  <PresentationFormat>On-screen Show (16:9)</PresentationFormat>
  <Paragraphs>562</Paragraphs>
  <Slides>39</Slides>
  <Notes>27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Raleway</vt:lpstr>
      <vt:lpstr>Open Sans</vt:lpstr>
      <vt:lpstr>Cambria Math</vt:lpstr>
      <vt:lpstr>Arial</vt:lpstr>
      <vt:lpstr>Lato</vt:lpstr>
      <vt:lpstr>Antonio template</vt:lpstr>
      <vt:lpstr>AMG+: Extended Multilevel Principles  Illustrated on the 1D Helmholtz Equation</vt:lpstr>
      <vt:lpstr>Team</vt:lpstr>
      <vt:lpstr> MOTIVATION</vt:lpstr>
      <vt:lpstr>PowerPoint Presentation</vt:lpstr>
      <vt:lpstr>Challenging Problems for AMG</vt:lpstr>
      <vt:lpstr>Challenging Problems for AMG (Cont.)</vt:lpstr>
      <vt:lpstr>Goals</vt:lpstr>
      <vt:lpstr>Model Problem: 1D Helmholtz</vt:lpstr>
      <vt:lpstr>Model Problem: 1D Helmholtz</vt:lpstr>
      <vt:lpstr>1. Relaxation</vt:lpstr>
      <vt:lpstr>Assessing Relaxation: Shrinkage Factor</vt:lpstr>
      <vt:lpstr>Shrinkage Factor In Action</vt:lpstr>
      <vt:lpstr>2. Test Functions</vt:lpstr>
      <vt:lpstr>Test Functions (TFs)</vt:lpstr>
      <vt:lpstr>3. SVD Coarsening</vt:lpstr>
      <vt:lpstr>Quick Notation</vt:lpstr>
      <vt:lpstr>Sample Windows from single TF</vt:lpstr>
      <vt:lpstr>SVD Coarsening in Action: Agg Size =4</vt:lpstr>
      <vt:lpstr>SVD Coarsening in Action: Agg Size =6</vt:lpstr>
      <vt:lpstr>How to choose  n_c = #components?</vt:lpstr>
      <vt:lpstr>4. Quantitative Quality Prediction</vt:lpstr>
      <vt:lpstr>Mock Cycle: Predictor of 2-level Convergence</vt:lpstr>
      <vt:lpstr>Mock Cycle in Action: Convergence</vt:lpstr>
      <vt:lpstr>Mock Cycle in Action: Efficiency</vt:lpstr>
      <vt:lpstr>5. Interpolation</vt:lpstr>
      <vt:lpstr>Ridge Least-Squares Fitting to TFs </vt:lpstr>
      <vt:lpstr>Mock cycle predicts 2-level well</vt:lpstr>
      <vt:lpstr>Coarse-level Equations</vt:lpstr>
      <vt:lpstr>3-level is OK, but still wanting</vt:lpstr>
      <vt:lpstr>6. Bootstrap</vt:lpstr>
      <vt:lpstr>Save Setup Cost by Switching Q’s</vt:lpstr>
      <vt:lpstr>Mini-Cycle Shrinkage in Action</vt:lpstr>
      <vt:lpstr>Setup Work</vt:lpstr>
      <vt:lpstr>7.  Coarse-level Construction is Local,</vt:lpstr>
      <vt:lpstr>Coarse-level Construction is Local (**In Principle)</vt:lpstr>
      <vt:lpstr>Systematic Upscaling (WIP)</vt:lpstr>
      <vt:lpstr>Recap of AMG+ Principles</vt:lpstr>
      <vt:lpstr>Thanks!</vt:lpstr>
      <vt:lpstr> 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Livne, Oren E</cp:lastModifiedBy>
  <cp:revision>184</cp:revision>
  <dcterms:modified xsi:type="dcterms:W3CDTF">2021-12-14T19:34:30Z</dcterms:modified>
</cp:coreProperties>
</file>